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芫荽" charset="1" panose="00000000000000000000"/>
      <p:regular r:id="rId25"/>
    </p:embeddedFont>
    <p:embeddedFont>
      <p:font typeface="Lora Italics" charset="1" panose="00000500000000000000"/>
      <p:regular r:id="rId26"/>
    </p:embeddedFont>
    <p:embeddedFont>
      <p:font typeface="Lora" charset="1" panose="00000500000000000000"/>
      <p:regular r:id="rId27"/>
    </p:embeddedFont>
    <p:embeddedFont>
      <p:font typeface="Noto Sans T Chinese Bold" charset="1" panose="020B0800000000000000"/>
      <p:regular r:id="rId28"/>
    </p:embeddedFont>
    <p:embeddedFont>
      <p:font typeface="Noto Sans T Chinese" charset="1" panose="020B0500000000000000"/>
      <p:regular r:id="rId29"/>
    </p:embeddedFont>
    <p:embeddedFont>
      <p:font typeface="Lora Bold Italics" charset="1" panose="000008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svg" Type="http://schemas.openxmlformats.org/officeDocument/2006/relationships/image"/><Relationship Id="rId12" Target="../media/image50.png" Type="http://schemas.openxmlformats.org/officeDocument/2006/relationships/image"/><Relationship Id="rId13" Target="../media/image51.svg" Type="http://schemas.openxmlformats.org/officeDocument/2006/relationships/image"/><Relationship Id="rId14" Target="../media/image52.png" Type="http://schemas.openxmlformats.org/officeDocument/2006/relationships/image"/><Relationship Id="rId15" Target="../media/image53.sv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https://github.com/user010-10/1" TargetMode="External" Type="http://schemas.openxmlformats.org/officeDocument/2006/relationships/hyperlink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1551" y="2717195"/>
            <a:ext cx="4517045" cy="4786850"/>
          </a:xfrm>
          <a:custGeom>
            <a:avLst/>
            <a:gdLst/>
            <a:ahLst/>
            <a:cxnLst/>
            <a:rect r="r" b="b" t="t" l="l"/>
            <a:pathLst>
              <a:path h="4786850" w="4517045">
                <a:moveTo>
                  <a:pt x="0" y="0"/>
                </a:moveTo>
                <a:lnTo>
                  <a:pt x="4517046" y="0"/>
                </a:lnTo>
                <a:lnTo>
                  <a:pt x="4517046" y="4786850"/>
                </a:lnTo>
                <a:lnTo>
                  <a:pt x="0" y="4786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63796" y="6716717"/>
            <a:ext cx="8758797" cy="1743350"/>
            <a:chOff x="0" y="0"/>
            <a:chExt cx="2306844" cy="4591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06844" cy="459154"/>
            </a:xfrm>
            <a:custGeom>
              <a:avLst/>
              <a:gdLst/>
              <a:ahLst/>
              <a:cxnLst/>
              <a:rect r="r" b="b" t="t" l="l"/>
              <a:pathLst>
                <a:path h="459154" w="2306844">
                  <a:moveTo>
                    <a:pt x="10607" y="0"/>
                  </a:moveTo>
                  <a:lnTo>
                    <a:pt x="2296237" y="0"/>
                  </a:lnTo>
                  <a:cubicBezTo>
                    <a:pt x="2302095" y="0"/>
                    <a:pt x="2306844" y="4749"/>
                    <a:pt x="2306844" y="10607"/>
                  </a:cubicBezTo>
                  <a:lnTo>
                    <a:pt x="2306844" y="448547"/>
                  </a:lnTo>
                  <a:cubicBezTo>
                    <a:pt x="2306844" y="454405"/>
                    <a:pt x="2302095" y="459154"/>
                    <a:pt x="2296237" y="459154"/>
                  </a:cubicBezTo>
                  <a:lnTo>
                    <a:pt x="10607" y="459154"/>
                  </a:lnTo>
                  <a:cubicBezTo>
                    <a:pt x="4749" y="459154"/>
                    <a:pt x="0" y="454405"/>
                    <a:pt x="0" y="448547"/>
                  </a:cubicBezTo>
                  <a:lnTo>
                    <a:pt x="0" y="10607"/>
                  </a:lnTo>
                  <a:cubicBezTo>
                    <a:pt x="0" y="4749"/>
                    <a:pt x="4749" y="0"/>
                    <a:pt x="10607" y="0"/>
                  </a:cubicBezTo>
                  <a:close/>
                </a:path>
              </a:pathLst>
            </a:custGeom>
            <a:solidFill>
              <a:srgbClr val="DDEFF2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52400"/>
              <a:ext cx="2306844" cy="611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6760"/>
                </a:lnSpc>
                <a:spcBef>
                  <a:spcPct val="0"/>
                </a:spcBef>
              </a:pPr>
              <a:r>
                <a:rPr lang="en-US" sz="4418" spc="273">
                  <a:solidFill>
                    <a:srgbClr val="152225"/>
                  </a:solidFill>
                  <a:latin typeface="芫荽"/>
                  <a:ea typeface="芫荽"/>
                  <a:cs typeface="芫荽"/>
                  <a:sym typeface="芫荽"/>
                </a:rPr>
                <a:t>組員：李依玲、陳詠晴、蕭詩穎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239170" y="3967668"/>
            <a:ext cx="10008049" cy="1411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452"/>
              </a:lnSpc>
            </a:pPr>
            <a:r>
              <a:rPr lang="en-US" sz="8180" spc="351">
                <a:solidFill>
                  <a:srgbClr val="152225"/>
                </a:solidFill>
                <a:latin typeface="芫荽"/>
                <a:ea typeface="芫荽"/>
                <a:cs typeface="芫荽"/>
                <a:sym typeface="芫荽"/>
              </a:rPr>
              <a:t>圖書館書籍查詢系統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978932" y="7754892"/>
            <a:ext cx="6015263" cy="5730905"/>
          </a:xfrm>
          <a:custGeom>
            <a:avLst/>
            <a:gdLst/>
            <a:ahLst/>
            <a:cxnLst/>
            <a:rect r="r" b="b" t="t" l="l"/>
            <a:pathLst>
              <a:path h="5730905" w="6015263">
                <a:moveTo>
                  <a:pt x="0" y="0"/>
                </a:moveTo>
                <a:lnTo>
                  <a:pt x="6015264" y="0"/>
                </a:lnTo>
                <a:lnTo>
                  <a:pt x="6015264" y="5730906"/>
                </a:lnTo>
                <a:lnTo>
                  <a:pt x="0" y="57309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249714">
            <a:off x="13980098" y="-2152258"/>
            <a:ext cx="9889586" cy="7516085"/>
          </a:xfrm>
          <a:custGeom>
            <a:avLst/>
            <a:gdLst/>
            <a:ahLst/>
            <a:cxnLst/>
            <a:rect r="r" b="b" t="t" l="l"/>
            <a:pathLst>
              <a:path h="7516085" w="9889586">
                <a:moveTo>
                  <a:pt x="0" y="0"/>
                </a:moveTo>
                <a:lnTo>
                  <a:pt x="9889586" y="0"/>
                </a:lnTo>
                <a:lnTo>
                  <a:pt x="9889586" y="7516085"/>
                </a:lnTo>
                <a:lnTo>
                  <a:pt x="0" y="75160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7047792" y="5110620"/>
            <a:ext cx="6089699" cy="4955543"/>
          </a:xfrm>
          <a:custGeom>
            <a:avLst/>
            <a:gdLst/>
            <a:ahLst/>
            <a:cxnLst/>
            <a:rect r="r" b="b" t="t" l="l"/>
            <a:pathLst>
              <a:path h="4955543" w="6089699">
                <a:moveTo>
                  <a:pt x="0" y="0"/>
                </a:moveTo>
                <a:lnTo>
                  <a:pt x="6089699" y="0"/>
                </a:lnTo>
                <a:lnTo>
                  <a:pt x="6089699" y="4955544"/>
                </a:lnTo>
                <a:lnTo>
                  <a:pt x="0" y="49555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491323" y="8119694"/>
            <a:ext cx="10069235" cy="3991079"/>
          </a:xfrm>
          <a:custGeom>
            <a:avLst/>
            <a:gdLst/>
            <a:ahLst/>
            <a:cxnLst/>
            <a:rect r="r" b="b" t="t" l="l"/>
            <a:pathLst>
              <a:path h="3991079" w="10069235">
                <a:moveTo>
                  <a:pt x="0" y="0"/>
                </a:moveTo>
                <a:lnTo>
                  <a:pt x="10069235" y="0"/>
                </a:lnTo>
                <a:lnTo>
                  <a:pt x="10069235" y="3991078"/>
                </a:lnTo>
                <a:lnTo>
                  <a:pt x="0" y="39910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10229885">
            <a:off x="-1854543" y="-1993274"/>
            <a:ext cx="10069235" cy="3991079"/>
          </a:xfrm>
          <a:custGeom>
            <a:avLst/>
            <a:gdLst/>
            <a:ahLst/>
            <a:cxnLst/>
            <a:rect r="r" b="b" t="t" l="l"/>
            <a:pathLst>
              <a:path h="3991079" w="10069235">
                <a:moveTo>
                  <a:pt x="0" y="0"/>
                </a:moveTo>
                <a:lnTo>
                  <a:pt x="10069235" y="0"/>
                </a:lnTo>
                <a:lnTo>
                  <a:pt x="10069235" y="3991078"/>
                </a:lnTo>
                <a:lnTo>
                  <a:pt x="0" y="39910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16289" y="7436563"/>
            <a:ext cx="3606238" cy="3193160"/>
          </a:xfrm>
          <a:custGeom>
            <a:avLst/>
            <a:gdLst/>
            <a:ahLst/>
            <a:cxnLst/>
            <a:rect r="r" b="b" t="t" l="l"/>
            <a:pathLst>
              <a:path h="3193160" w="3606238">
                <a:moveTo>
                  <a:pt x="0" y="0"/>
                </a:moveTo>
                <a:lnTo>
                  <a:pt x="3606237" y="0"/>
                </a:lnTo>
                <a:lnTo>
                  <a:pt x="3606237" y="3193159"/>
                </a:lnTo>
                <a:lnTo>
                  <a:pt x="0" y="319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true" rot="0">
            <a:off x="-245043" y="-370928"/>
            <a:ext cx="3606238" cy="3193160"/>
          </a:xfrm>
          <a:custGeom>
            <a:avLst/>
            <a:gdLst/>
            <a:ahLst/>
            <a:cxnLst/>
            <a:rect r="r" b="b" t="t" l="l"/>
            <a:pathLst>
              <a:path h="3193160" w="3606238">
                <a:moveTo>
                  <a:pt x="3606238" y="3193160"/>
                </a:moveTo>
                <a:lnTo>
                  <a:pt x="0" y="3193160"/>
                </a:lnTo>
                <a:lnTo>
                  <a:pt x="0" y="0"/>
                </a:lnTo>
                <a:lnTo>
                  <a:pt x="3606238" y="0"/>
                </a:lnTo>
                <a:lnTo>
                  <a:pt x="3606238" y="319316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4" id="4"/>
          <p:cNvSpPr/>
          <p:nvPr/>
        </p:nvSpPr>
        <p:spPr>
          <a:xfrm>
            <a:off x="2651760" y="7417513"/>
            <a:ext cx="28120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471274"/>
            <a:ext cx="8661568" cy="2701915"/>
          </a:xfrm>
          <a:custGeom>
            <a:avLst/>
            <a:gdLst/>
            <a:ahLst/>
            <a:cxnLst/>
            <a:rect r="r" b="b" t="t" l="l"/>
            <a:pathLst>
              <a:path h="2701915" w="8661568">
                <a:moveTo>
                  <a:pt x="0" y="0"/>
                </a:moveTo>
                <a:lnTo>
                  <a:pt x="8661568" y="0"/>
                </a:lnTo>
                <a:lnTo>
                  <a:pt x="8661568" y="2701915"/>
                </a:lnTo>
                <a:lnTo>
                  <a:pt x="0" y="27019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420839"/>
            <a:ext cx="8661568" cy="3438035"/>
          </a:xfrm>
          <a:custGeom>
            <a:avLst/>
            <a:gdLst/>
            <a:ahLst/>
            <a:cxnLst/>
            <a:rect r="r" b="b" t="t" l="l"/>
            <a:pathLst>
              <a:path h="3438035" w="8661568">
                <a:moveTo>
                  <a:pt x="0" y="0"/>
                </a:moveTo>
                <a:lnTo>
                  <a:pt x="8661568" y="0"/>
                </a:lnTo>
                <a:lnTo>
                  <a:pt x="8661568" y="3438035"/>
                </a:lnTo>
                <a:lnTo>
                  <a:pt x="0" y="34380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97637" y="1930988"/>
            <a:ext cx="7718576" cy="2928320"/>
          </a:xfrm>
          <a:custGeom>
            <a:avLst/>
            <a:gdLst/>
            <a:ahLst/>
            <a:cxnLst/>
            <a:rect r="r" b="b" t="t" l="l"/>
            <a:pathLst>
              <a:path h="2928320" w="7718576">
                <a:moveTo>
                  <a:pt x="0" y="0"/>
                </a:moveTo>
                <a:lnTo>
                  <a:pt x="7718577" y="0"/>
                </a:lnTo>
                <a:lnTo>
                  <a:pt x="7718577" y="2928319"/>
                </a:lnTo>
                <a:lnTo>
                  <a:pt x="0" y="2928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76740" y="7967588"/>
            <a:ext cx="9945171" cy="2131108"/>
          </a:xfrm>
          <a:custGeom>
            <a:avLst/>
            <a:gdLst/>
            <a:ahLst/>
            <a:cxnLst/>
            <a:rect r="r" b="b" t="t" l="l"/>
            <a:pathLst>
              <a:path h="2131108" w="9945171">
                <a:moveTo>
                  <a:pt x="0" y="0"/>
                </a:moveTo>
                <a:lnTo>
                  <a:pt x="9945171" y="0"/>
                </a:lnTo>
                <a:lnTo>
                  <a:pt x="9945171" y="2131108"/>
                </a:lnTo>
                <a:lnTo>
                  <a:pt x="0" y="21311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97637" y="5797764"/>
            <a:ext cx="7718576" cy="1231368"/>
          </a:xfrm>
          <a:custGeom>
            <a:avLst/>
            <a:gdLst/>
            <a:ahLst/>
            <a:cxnLst/>
            <a:rect r="r" b="b" t="t" l="l"/>
            <a:pathLst>
              <a:path h="1231368" w="7718576">
                <a:moveTo>
                  <a:pt x="0" y="0"/>
                </a:moveTo>
                <a:lnTo>
                  <a:pt x="7718577" y="0"/>
                </a:lnTo>
                <a:lnTo>
                  <a:pt x="7718577" y="1231368"/>
                </a:lnTo>
                <a:lnTo>
                  <a:pt x="0" y="12313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736838" y="263253"/>
            <a:ext cx="10814325" cy="96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4"/>
              </a:lnSpc>
            </a:pPr>
            <a:r>
              <a:rPr lang="en-US" sz="5218" spc="224">
                <a:solidFill>
                  <a:srgbClr val="152225"/>
                </a:solidFill>
                <a:latin typeface="芫荽"/>
                <a:ea typeface="芫荽"/>
                <a:cs typeface="芫荽"/>
                <a:sym typeface="芫荽"/>
              </a:rPr>
              <a:t>運行畫面截圖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44532">
            <a:off x="12395081" y="874904"/>
            <a:ext cx="3736393" cy="2927974"/>
          </a:xfrm>
          <a:custGeom>
            <a:avLst/>
            <a:gdLst/>
            <a:ahLst/>
            <a:cxnLst/>
            <a:rect r="r" b="b" t="t" l="l"/>
            <a:pathLst>
              <a:path h="2927974" w="3736393">
                <a:moveTo>
                  <a:pt x="0" y="0"/>
                </a:moveTo>
                <a:lnTo>
                  <a:pt x="3736394" y="0"/>
                </a:lnTo>
                <a:lnTo>
                  <a:pt x="3736394" y="2927973"/>
                </a:lnTo>
                <a:lnTo>
                  <a:pt x="0" y="2927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09816" y="4619500"/>
            <a:ext cx="5868369" cy="886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3"/>
              </a:lnSpc>
              <a:spcBef>
                <a:spcPct val="0"/>
              </a:spcBef>
            </a:pPr>
            <a:r>
              <a:rPr lang="en-US" sz="4766" spc="204">
                <a:solidFill>
                  <a:srgbClr val="152225"/>
                </a:solidFill>
                <a:latin typeface="芫荽"/>
                <a:ea typeface="芫荽"/>
                <a:cs typeface="芫荽"/>
                <a:sym typeface="芫荽"/>
              </a:rPr>
              <a:t>UML設計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110034">
            <a:off x="14115246" y="8460049"/>
            <a:ext cx="6015263" cy="5730905"/>
          </a:xfrm>
          <a:custGeom>
            <a:avLst/>
            <a:gdLst/>
            <a:ahLst/>
            <a:cxnLst/>
            <a:rect r="r" b="b" t="t" l="l"/>
            <a:pathLst>
              <a:path h="5730905" w="6015263">
                <a:moveTo>
                  <a:pt x="0" y="0"/>
                </a:moveTo>
                <a:lnTo>
                  <a:pt x="6015263" y="0"/>
                </a:lnTo>
                <a:lnTo>
                  <a:pt x="6015263" y="5730906"/>
                </a:lnTo>
                <a:lnTo>
                  <a:pt x="0" y="57309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9510739">
            <a:off x="-2352250" y="-3156820"/>
            <a:ext cx="6015263" cy="5730905"/>
          </a:xfrm>
          <a:custGeom>
            <a:avLst/>
            <a:gdLst/>
            <a:ahLst/>
            <a:cxnLst/>
            <a:rect r="r" b="b" t="t" l="l"/>
            <a:pathLst>
              <a:path h="5730905" w="6015263">
                <a:moveTo>
                  <a:pt x="0" y="0"/>
                </a:moveTo>
                <a:lnTo>
                  <a:pt x="6015263" y="0"/>
                </a:lnTo>
                <a:lnTo>
                  <a:pt x="6015263" y="5730905"/>
                </a:lnTo>
                <a:lnTo>
                  <a:pt x="0" y="57309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648883" y="-2174039"/>
            <a:ext cx="6089699" cy="4955543"/>
          </a:xfrm>
          <a:custGeom>
            <a:avLst/>
            <a:gdLst/>
            <a:ahLst/>
            <a:cxnLst/>
            <a:rect r="r" b="b" t="t" l="l"/>
            <a:pathLst>
              <a:path h="4955543" w="6089699">
                <a:moveTo>
                  <a:pt x="0" y="0"/>
                </a:moveTo>
                <a:lnTo>
                  <a:pt x="6089699" y="0"/>
                </a:lnTo>
                <a:lnTo>
                  <a:pt x="6089699" y="4955543"/>
                </a:lnTo>
                <a:lnTo>
                  <a:pt x="0" y="49555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2754862" y="7809228"/>
            <a:ext cx="6089699" cy="4955543"/>
          </a:xfrm>
          <a:custGeom>
            <a:avLst/>
            <a:gdLst/>
            <a:ahLst/>
            <a:cxnLst/>
            <a:rect r="r" b="b" t="t" l="l"/>
            <a:pathLst>
              <a:path h="4955543" w="6089699">
                <a:moveTo>
                  <a:pt x="0" y="0"/>
                </a:moveTo>
                <a:lnTo>
                  <a:pt x="6089699" y="0"/>
                </a:lnTo>
                <a:lnTo>
                  <a:pt x="6089699" y="4955544"/>
                </a:lnTo>
                <a:lnTo>
                  <a:pt x="0" y="49555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9714">
            <a:off x="13648030" y="-2287346"/>
            <a:ext cx="9889586" cy="7516085"/>
          </a:xfrm>
          <a:custGeom>
            <a:avLst/>
            <a:gdLst/>
            <a:ahLst/>
            <a:cxnLst/>
            <a:rect r="r" b="b" t="t" l="l"/>
            <a:pathLst>
              <a:path h="7516085" w="9889586">
                <a:moveTo>
                  <a:pt x="0" y="0"/>
                </a:moveTo>
                <a:lnTo>
                  <a:pt x="9889586" y="0"/>
                </a:lnTo>
                <a:lnTo>
                  <a:pt x="9889586" y="7516085"/>
                </a:lnTo>
                <a:lnTo>
                  <a:pt x="0" y="751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249714">
            <a:off x="-5451687" y="7596262"/>
            <a:ext cx="9889586" cy="7516085"/>
          </a:xfrm>
          <a:custGeom>
            <a:avLst/>
            <a:gdLst/>
            <a:ahLst/>
            <a:cxnLst/>
            <a:rect r="r" b="b" t="t" l="l"/>
            <a:pathLst>
              <a:path h="7516085" w="9889586">
                <a:moveTo>
                  <a:pt x="0" y="0"/>
                </a:moveTo>
                <a:lnTo>
                  <a:pt x="9889586" y="0"/>
                </a:lnTo>
                <a:lnTo>
                  <a:pt x="9889586" y="7516085"/>
                </a:lnTo>
                <a:lnTo>
                  <a:pt x="0" y="751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608037">
            <a:off x="14507890" y="460696"/>
            <a:ext cx="3630722" cy="2020002"/>
          </a:xfrm>
          <a:custGeom>
            <a:avLst/>
            <a:gdLst/>
            <a:ahLst/>
            <a:cxnLst/>
            <a:rect r="r" b="b" t="t" l="l"/>
            <a:pathLst>
              <a:path h="2020002" w="3630722">
                <a:moveTo>
                  <a:pt x="0" y="0"/>
                </a:moveTo>
                <a:lnTo>
                  <a:pt x="3630722" y="0"/>
                </a:lnTo>
                <a:lnTo>
                  <a:pt x="3630722" y="2020001"/>
                </a:lnTo>
                <a:lnTo>
                  <a:pt x="0" y="20200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91323" y="8119694"/>
            <a:ext cx="10069235" cy="3991079"/>
          </a:xfrm>
          <a:custGeom>
            <a:avLst/>
            <a:gdLst/>
            <a:ahLst/>
            <a:cxnLst/>
            <a:rect r="r" b="b" t="t" l="l"/>
            <a:pathLst>
              <a:path h="3991079" w="10069235">
                <a:moveTo>
                  <a:pt x="0" y="0"/>
                </a:moveTo>
                <a:lnTo>
                  <a:pt x="10069235" y="0"/>
                </a:lnTo>
                <a:lnTo>
                  <a:pt x="10069235" y="3991078"/>
                </a:lnTo>
                <a:lnTo>
                  <a:pt x="0" y="39910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578968">
            <a:off x="-1011377" y="-1217217"/>
            <a:ext cx="7648814" cy="3031712"/>
          </a:xfrm>
          <a:custGeom>
            <a:avLst/>
            <a:gdLst/>
            <a:ahLst/>
            <a:cxnLst/>
            <a:rect r="r" b="b" t="t" l="l"/>
            <a:pathLst>
              <a:path h="3031712" w="7648814">
                <a:moveTo>
                  <a:pt x="0" y="0"/>
                </a:moveTo>
                <a:lnTo>
                  <a:pt x="7648814" y="0"/>
                </a:lnTo>
                <a:lnTo>
                  <a:pt x="7648814" y="3031712"/>
                </a:lnTo>
                <a:lnTo>
                  <a:pt x="0" y="30317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708640" y="0"/>
            <a:ext cx="4870720" cy="10287000"/>
          </a:xfrm>
          <a:custGeom>
            <a:avLst/>
            <a:gdLst/>
            <a:ahLst/>
            <a:cxnLst/>
            <a:rect r="r" b="b" t="t" l="l"/>
            <a:pathLst>
              <a:path h="10287000" w="4870720">
                <a:moveTo>
                  <a:pt x="0" y="0"/>
                </a:moveTo>
                <a:lnTo>
                  <a:pt x="4870720" y="0"/>
                </a:lnTo>
                <a:lnTo>
                  <a:pt x="48707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0400" t="0" r="-2040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26915" y="1345567"/>
            <a:ext cx="3571974" cy="120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5"/>
              </a:lnSpc>
              <a:spcBef>
                <a:spcPct val="0"/>
              </a:spcBef>
            </a:pPr>
            <a:r>
              <a:rPr lang="en-US" sz="6500" spc="27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UML圖片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9714">
            <a:off x="13648030" y="-2287346"/>
            <a:ext cx="9889586" cy="7516085"/>
          </a:xfrm>
          <a:custGeom>
            <a:avLst/>
            <a:gdLst/>
            <a:ahLst/>
            <a:cxnLst/>
            <a:rect r="r" b="b" t="t" l="l"/>
            <a:pathLst>
              <a:path h="7516085" w="9889586">
                <a:moveTo>
                  <a:pt x="0" y="0"/>
                </a:moveTo>
                <a:lnTo>
                  <a:pt x="9889586" y="0"/>
                </a:lnTo>
                <a:lnTo>
                  <a:pt x="9889586" y="7516085"/>
                </a:lnTo>
                <a:lnTo>
                  <a:pt x="0" y="751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249714">
            <a:off x="-5451687" y="7596262"/>
            <a:ext cx="9889586" cy="7516085"/>
          </a:xfrm>
          <a:custGeom>
            <a:avLst/>
            <a:gdLst/>
            <a:ahLst/>
            <a:cxnLst/>
            <a:rect r="r" b="b" t="t" l="l"/>
            <a:pathLst>
              <a:path h="7516085" w="9889586">
                <a:moveTo>
                  <a:pt x="0" y="0"/>
                </a:moveTo>
                <a:lnTo>
                  <a:pt x="9889586" y="0"/>
                </a:lnTo>
                <a:lnTo>
                  <a:pt x="9889586" y="7516085"/>
                </a:lnTo>
                <a:lnTo>
                  <a:pt x="0" y="751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608037">
            <a:off x="14507890" y="460696"/>
            <a:ext cx="3630722" cy="2020002"/>
          </a:xfrm>
          <a:custGeom>
            <a:avLst/>
            <a:gdLst/>
            <a:ahLst/>
            <a:cxnLst/>
            <a:rect r="r" b="b" t="t" l="l"/>
            <a:pathLst>
              <a:path h="2020002" w="3630722">
                <a:moveTo>
                  <a:pt x="0" y="0"/>
                </a:moveTo>
                <a:lnTo>
                  <a:pt x="3630722" y="0"/>
                </a:lnTo>
                <a:lnTo>
                  <a:pt x="3630722" y="2020001"/>
                </a:lnTo>
                <a:lnTo>
                  <a:pt x="0" y="20200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91252" y="1476555"/>
            <a:ext cx="4366364" cy="120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45"/>
              </a:lnSpc>
              <a:spcBef>
                <a:spcPct val="0"/>
              </a:spcBef>
            </a:pPr>
            <a:r>
              <a:rPr lang="en-US" sz="6500" spc="279">
                <a:solidFill>
                  <a:srgbClr val="152225"/>
                </a:solidFill>
                <a:latin typeface="芫荽"/>
                <a:ea typeface="芫荽"/>
                <a:cs typeface="芫荽"/>
                <a:sym typeface="芫荽"/>
              </a:rPr>
              <a:t>程式結構圖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491323" y="8119694"/>
            <a:ext cx="10069235" cy="3991079"/>
          </a:xfrm>
          <a:custGeom>
            <a:avLst/>
            <a:gdLst/>
            <a:ahLst/>
            <a:cxnLst/>
            <a:rect r="r" b="b" t="t" l="l"/>
            <a:pathLst>
              <a:path h="3991079" w="10069235">
                <a:moveTo>
                  <a:pt x="0" y="0"/>
                </a:moveTo>
                <a:lnTo>
                  <a:pt x="10069235" y="0"/>
                </a:lnTo>
                <a:lnTo>
                  <a:pt x="10069235" y="3991078"/>
                </a:lnTo>
                <a:lnTo>
                  <a:pt x="0" y="39910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10578968">
            <a:off x="-1011377" y="-1217217"/>
            <a:ext cx="7648814" cy="3031712"/>
          </a:xfrm>
          <a:custGeom>
            <a:avLst/>
            <a:gdLst/>
            <a:ahLst/>
            <a:cxnLst/>
            <a:rect r="r" b="b" t="t" l="l"/>
            <a:pathLst>
              <a:path h="3031712" w="7648814">
                <a:moveTo>
                  <a:pt x="0" y="0"/>
                </a:moveTo>
                <a:lnTo>
                  <a:pt x="7648814" y="0"/>
                </a:lnTo>
                <a:lnTo>
                  <a:pt x="7648814" y="3031712"/>
                </a:lnTo>
                <a:lnTo>
                  <a:pt x="0" y="30317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891252" y="2784353"/>
            <a:ext cx="8573538" cy="7035892"/>
          </a:xfrm>
          <a:custGeom>
            <a:avLst/>
            <a:gdLst/>
            <a:ahLst/>
            <a:cxnLst/>
            <a:rect r="r" b="b" t="t" l="l"/>
            <a:pathLst>
              <a:path h="7035892" w="8573538">
                <a:moveTo>
                  <a:pt x="0" y="0"/>
                </a:moveTo>
                <a:lnTo>
                  <a:pt x="8573538" y="0"/>
                </a:lnTo>
                <a:lnTo>
                  <a:pt x="8573538" y="7035893"/>
                </a:lnTo>
                <a:lnTo>
                  <a:pt x="0" y="70358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F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47924" y="1028700"/>
            <a:ext cx="8302216" cy="8341200"/>
            <a:chOff x="0" y="0"/>
            <a:chExt cx="6446461" cy="64767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9098" y="-6509"/>
              <a:ext cx="6460792" cy="6508784"/>
            </a:xfrm>
            <a:custGeom>
              <a:avLst/>
              <a:gdLst/>
              <a:ahLst/>
              <a:cxnLst/>
              <a:rect r="r" b="b" t="t" l="l"/>
              <a:pathLst>
                <a:path h="6508784" w="6460792">
                  <a:moveTo>
                    <a:pt x="63030" y="5915231"/>
                  </a:moveTo>
                  <a:cubicBezTo>
                    <a:pt x="63030" y="5915231"/>
                    <a:pt x="0" y="5668667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5567719" y="6965"/>
                  </a:cubicBezTo>
                  <a:cubicBezTo>
                    <a:pt x="5784467" y="16819"/>
                    <a:pt x="5988782" y="36481"/>
                    <a:pt x="6122970" y="101690"/>
                  </a:cubicBezTo>
                  <a:cubicBezTo>
                    <a:pt x="6379016" y="226120"/>
                    <a:pt x="6460791" y="459160"/>
                    <a:pt x="6455304" y="704684"/>
                  </a:cubicBezTo>
                  <a:cubicBezTo>
                    <a:pt x="6455304" y="704684"/>
                    <a:pt x="6412016" y="1013073"/>
                    <a:pt x="6419449" y="1248607"/>
                  </a:cubicBezTo>
                  <a:cubicBezTo>
                    <a:pt x="6426573" y="5657033"/>
                    <a:pt x="6433729" y="5852635"/>
                    <a:pt x="6433729" y="5852635"/>
                  </a:cubicBezTo>
                  <a:cubicBezTo>
                    <a:pt x="6417048" y="6068368"/>
                    <a:pt x="6302403" y="6278979"/>
                    <a:pt x="6105534" y="6390603"/>
                  </a:cubicBezTo>
                  <a:cubicBezTo>
                    <a:pt x="5955183" y="6475852"/>
                    <a:pt x="5757152" y="6490950"/>
                    <a:pt x="4572945" y="6480208"/>
                  </a:cubicBezTo>
                  <a:cubicBezTo>
                    <a:pt x="645952" y="6474932"/>
                    <a:pt x="384604" y="6508785"/>
                    <a:pt x="254278" y="6399627"/>
                  </a:cubicBezTo>
                  <a:cubicBezTo>
                    <a:pt x="145767" y="6308742"/>
                    <a:pt x="81795" y="6115430"/>
                    <a:pt x="63030" y="5915231"/>
                  </a:cubicBezTo>
                  <a:close/>
                </a:path>
              </a:pathLst>
            </a:custGeom>
            <a:solidFill>
              <a:srgbClr val="FAFAFA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213350" y="3379944"/>
            <a:ext cx="1960080" cy="574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74"/>
              </a:lnSpc>
              <a:spcBef>
                <a:spcPct val="0"/>
              </a:spcBef>
            </a:pPr>
            <a:r>
              <a:rPr lang="en-US" sz="3120" spc="134">
                <a:solidFill>
                  <a:srgbClr val="FF3131"/>
                </a:solidFill>
                <a:latin typeface="芫荽"/>
                <a:ea typeface="芫荽"/>
                <a:cs typeface="芫荽"/>
                <a:sym typeface="芫荽"/>
              </a:rPr>
              <a:t>Book類別: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803446" y="3981275"/>
            <a:ext cx="1409904" cy="1305924"/>
          </a:xfrm>
          <a:custGeom>
            <a:avLst/>
            <a:gdLst/>
            <a:ahLst/>
            <a:cxnLst/>
            <a:rect r="r" b="b" t="t" l="l"/>
            <a:pathLst>
              <a:path h="1305924" w="1409904">
                <a:moveTo>
                  <a:pt x="0" y="0"/>
                </a:moveTo>
                <a:lnTo>
                  <a:pt x="1409904" y="0"/>
                </a:lnTo>
                <a:lnTo>
                  <a:pt x="1409904" y="1305924"/>
                </a:lnTo>
                <a:lnTo>
                  <a:pt x="0" y="1305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03446" y="6586408"/>
            <a:ext cx="1409904" cy="1305924"/>
          </a:xfrm>
          <a:custGeom>
            <a:avLst/>
            <a:gdLst/>
            <a:ahLst/>
            <a:cxnLst/>
            <a:rect r="r" b="b" t="t" l="l"/>
            <a:pathLst>
              <a:path h="1305924" w="1409904">
                <a:moveTo>
                  <a:pt x="0" y="0"/>
                </a:moveTo>
                <a:lnTo>
                  <a:pt x="1409904" y="0"/>
                </a:lnTo>
                <a:lnTo>
                  <a:pt x="1409904" y="1305924"/>
                </a:lnTo>
                <a:lnTo>
                  <a:pt x="0" y="1305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93697" y="4082928"/>
            <a:ext cx="886144" cy="1083968"/>
          </a:xfrm>
          <a:custGeom>
            <a:avLst/>
            <a:gdLst/>
            <a:ahLst/>
            <a:cxnLst/>
            <a:rect r="r" b="b" t="t" l="l"/>
            <a:pathLst>
              <a:path h="1083968" w="886144">
                <a:moveTo>
                  <a:pt x="0" y="0"/>
                </a:moveTo>
                <a:lnTo>
                  <a:pt x="886144" y="0"/>
                </a:lnTo>
                <a:lnTo>
                  <a:pt x="886144" y="1083968"/>
                </a:lnTo>
                <a:lnTo>
                  <a:pt x="0" y="1083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77369" y="6820208"/>
            <a:ext cx="1062057" cy="1048782"/>
          </a:xfrm>
          <a:custGeom>
            <a:avLst/>
            <a:gdLst/>
            <a:ahLst/>
            <a:cxnLst/>
            <a:rect r="r" b="b" t="t" l="l"/>
            <a:pathLst>
              <a:path h="1048782" w="1062057">
                <a:moveTo>
                  <a:pt x="0" y="0"/>
                </a:moveTo>
                <a:lnTo>
                  <a:pt x="1062057" y="0"/>
                </a:lnTo>
                <a:lnTo>
                  <a:pt x="1062057" y="1048782"/>
                </a:lnTo>
                <a:lnTo>
                  <a:pt x="0" y="1048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49714">
            <a:off x="13648030" y="-2287346"/>
            <a:ext cx="9889586" cy="7516085"/>
          </a:xfrm>
          <a:custGeom>
            <a:avLst/>
            <a:gdLst/>
            <a:ahLst/>
            <a:cxnLst/>
            <a:rect r="r" b="b" t="t" l="l"/>
            <a:pathLst>
              <a:path h="7516085" w="9889586">
                <a:moveTo>
                  <a:pt x="0" y="0"/>
                </a:moveTo>
                <a:lnTo>
                  <a:pt x="9889586" y="0"/>
                </a:lnTo>
                <a:lnTo>
                  <a:pt x="9889586" y="7516085"/>
                </a:lnTo>
                <a:lnTo>
                  <a:pt x="0" y="75160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true" flipV="false" rot="0">
            <a:off x="10890517" y="832389"/>
            <a:ext cx="5266082" cy="5304662"/>
          </a:xfrm>
          <a:custGeom>
            <a:avLst/>
            <a:gdLst/>
            <a:ahLst/>
            <a:cxnLst/>
            <a:rect r="r" b="b" t="t" l="l"/>
            <a:pathLst>
              <a:path h="5304662" w="5266082">
                <a:moveTo>
                  <a:pt x="5266082" y="0"/>
                </a:moveTo>
                <a:lnTo>
                  <a:pt x="0" y="0"/>
                </a:lnTo>
                <a:lnTo>
                  <a:pt x="0" y="5304661"/>
                </a:lnTo>
                <a:lnTo>
                  <a:pt x="5266082" y="5304661"/>
                </a:lnTo>
                <a:lnTo>
                  <a:pt x="526608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993697" y="1833085"/>
            <a:ext cx="5283727" cy="120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45"/>
              </a:lnSpc>
              <a:spcBef>
                <a:spcPct val="0"/>
              </a:spcBef>
            </a:pPr>
            <a:r>
              <a:rPr lang="en-US" sz="6500" spc="279">
                <a:solidFill>
                  <a:srgbClr val="152225"/>
                </a:solidFill>
                <a:latin typeface="芫荽"/>
                <a:ea typeface="芫荽"/>
                <a:cs typeface="芫荽"/>
                <a:sym typeface="芫荽"/>
              </a:rPr>
              <a:t>程式類別描述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13350" y="5797617"/>
            <a:ext cx="2605242" cy="574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73"/>
              </a:lnSpc>
              <a:spcBef>
                <a:spcPct val="0"/>
              </a:spcBef>
            </a:pPr>
            <a:r>
              <a:rPr lang="en-US" sz="3120" spc="134">
                <a:solidFill>
                  <a:srgbClr val="FF3131"/>
                </a:solidFill>
                <a:latin typeface="芫荽"/>
                <a:ea typeface="芫荽"/>
                <a:cs typeface="芫荽"/>
                <a:sym typeface="芫荽"/>
              </a:rPr>
              <a:t>Library 類別: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13350" y="6491158"/>
            <a:ext cx="5871541" cy="2600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1"/>
              </a:lnSpc>
            </a:pPr>
            <a:r>
              <a:rPr lang="en-US" sz="2720" spc="116">
                <a:solidFill>
                  <a:srgbClr val="2E2E2E"/>
                </a:solidFill>
                <a:latin typeface="芫荽"/>
                <a:ea typeface="芫荽"/>
                <a:cs typeface="芫荽"/>
                <a:sym typeface="芫荽"/>
              </a:rPr>
              <a:t>負責管理書本的新增以及查詢功能，他使用 vector&lt;Book&gt; 來儲存多本書籍，並提供 addBook() 與 searchBook() 等方法供主程式呼叫。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211189" y="7711728"/>
            <a:ext cx="10069235" cy="3991079"/>
          </a:xfrm>
          <a:custGeom>
            <a:avLst/>
            <a:gdLst/>
            <a:ahLst/>
            <a:cxnLst/>
            <a:rect r="r" b="b" t="t" l="l"/>
            <a:pathLst>
              <a:path h="3991079" w="10069235">
                <a:moveTo>
                  <a:pt x="0" y="0"/>
                </a:moveTo>
                <a:lnTo>
                  <a:pt x="10069235" y="0"/>
                </a:lnTo>
                <a:lnTo>
                  <a:pt x="10069235" y="3991078"/>
                </a:lnTo>
                <a:lnTo>
                  <a:pt x="0" y="39910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1211189" y="5287199"/>
            <a:ext cx="6559826" cy="4114800"/>
          </a:xfrm>
          <a:custGeom>
            <a:avLst/>
            <a:gdLst/>
            <a:ahLst/>
            <a:cxnLst/>
            <a:rect r="r" b="b" t="t" l="l"/>
            <a:pathLst>
              <a:path h="4114800" w="6559826">
                <a:moveTo>
                  <a:pt x="0" y="0"/>
                </a:moveTo>
                <a:lnTo>
                  <a:pt x="6559826" y="0"/>
                </a:lnTo>
                <a:lnTo>
                  <a:pt x="6559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213350" y="4137824"/>
            <a:ext cx="5791636" cy="1029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  <a:spcBef>
                <a:spcPct val="0"/>
              </a:spcBef>
            </a:pPr>
            <a:r>
              <a:rPr lang="en-US" sz="2718" spc="11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表示圖書館中的其中一本書，包含了書名、作者以及是否可借閱等資訊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919" y="1869406"/>
            <a:ext cx="6589446" cy="7627154"/>
          </a:xfrm>
          <a:custGeom>
            <a:avLst/>
            <a:gdLst/>
            <a:ahLst/>
            <a:cxnLst/>
            <a:rect r="r" b="b" t="t" l="l"/>
            <a:pathLst>
              <a:path h="7627154" w="6589446">
                <a:moveTo>
                  <a:pt x="0" y="0"/>
                </a:moveTo>
                <a:lnTo>
                  <a:pt x="6589447" y="0"/>
                </a:lnTo>
                <a:lnTo>
                  <a:pt x="6589447" y="7627154"/>
                </a:lnTo>
                <a:lnTo>
                  <a:pt x="0" y="76271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71887" y="809625"/>
            <a:ext cx="6470781" cy="120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45"/>
              </a:lnSpc>
              <a:spcBef>
                <a:spcPct val="0"/>
              </a:spcBef>
            </a:pPr>
            <a:r>
              <a:rPr lang="en-US" sz="6500" spc="279">
                <a:solidFill>
                  <a:srgbClr val="152225"/>
                </a:solidFill>
                <a:latin typeface="芫荽"/>
                <a:ea typeface="芫荽"/>
                <a:cs typeface="芫荽"/>
                <a:sym typeface="芫荽"/>
              </a:rPr>
              <a:t>程式進行流程圖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59158">
            <a:off x="11098766" y="8069525"/>
            <a:ext cx="10069235" cy="3991079"/>
          </a:xfrm>
          <a:custGeom>
            <a:avLst/>
            <a:gdLst/>
            <a:ahLst/>
            <a:cxnLst/>
            <a:rect r="r" b="b" t="t" l="l"/>
            <a:pathLst>
              <a:path h="3991079" w="10069235">
                <a:moveTo>
                  <a:pt x="0" y="0"/>
                </a:moveTo>
                <a:lnTo>
                  <a:pt x="10069235" y="0"/>
                </a:lnTo>
                <a:lnTo>
                  <a:pt x="10069235" y="3991078"/>
                </a:lnTo>
                <a:lnTo>
                  <a:pt x="0" y="39910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10800000">
            <a:off x="-2513869" y="-1727278"/>
            <a:ext cx="10069235" cy="3991079"/>
          </a:xfrm>
          <a:custGeom>
            <a:avLst/>
            <a:gdLst/>
            <a:ahLst/>
            <a:cxnLst/>
            <a:rect r="r" b="b" t="t" l="l"/>
            <a:pathLst>
              <a:path h="3991079" w="10069235">
                <a:moveTo>
                  <a:pt x="0" y="0"/>
                </a:moveTo>
                <a:lnTo>
                  <a:pt x="10069235" y="0"/>
                </a:lnTo>
                <a:lnTo>
                  <a:pt x="10069235" y="3991079"/>
                </a:lnTo>
                <a:lnTo>
                  <a:pt x="0" y="3991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9510739">
            <a:off x="14283245" y="-2865453"/>
            <a:ext cx="6015263" cy="5730905"/>
          </a:xfrm>
          <a:custGeom>
            <a:avLst/>
            <a:gdLst/>
            <a:ahLst/>
            <a:cxnLst/>
            <a:rect r="r" b="b" t="t" l="l"/>
            <a:pathLst>
              <a:path h="5730905" w="6015263">
                <a:moveTo>
                  <a:pt x="0" y="0"/>
                </a:moveTo>
                <a:lnTo>
                  <a:pt x="6015264" y="0"/>
                </a:lnTo>
                <a:lnTo>
                  <a:pt x="6015264" y="5730906"/>
                </a:lnTo>
                <a:lnTo>
                  <a:pt x="0" y="5730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7043133">
            <a:off x="-3007632" y="7393599"/>
            <a:ext cx="6015263" cy="5730905"/>
          </a:xfrm>
          <a:custGeom>
            <a:avLst/>
            <a:gdLst/>
            <a:ahLst/>
            <a:cxnLst/>
            <a:rect r="r" b="b" t="t" l="l"/>
            <a:pathLst>
              <a:path h="5730905" w="6015263">
                <a:moveTo>
                  <a:pt x="0" y="0"/>
                </a:moveTo>
                <a:lnTo>
                  <a:pt x="6015264" y="0"/>
                </a:lnTo>
                <a:lnTo>
                  <a:pt x="6015264" y="5730905"/>
                </a:lnTo>
                <a:lnTo>
                  <a:pt x="0" y="57309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7555366" y="2178076"/>
            <a:ext cx="10064982" cy="639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03"/>
              </a:lnSpc>
              <a:spcBef>
                <a:spcPct val="0"/>
              </a:spcBef>
            </a:pPr>
            <a:r>
              <a:rPr lang="en-US" sz="3288" spc="42">
                <a:solidFill>
                  <a:srgbClr val="152225"/>
                </a:solidFill>
                <a:latin typeface="芫荽"/>
                <a:ea typeface="芫荽"/>
                <a:cs typeface="芫荽"/>
                <a:sym typeface="芫荽"/>
              </a:rPr>
              <a:t>1.呼叫addBook，將"物件導向程式設計"加入至圖書館</a:t>
            </a:r>
          </a:p>
          <a:p>
            <a:pPr algn="just">
              <a:lnSpc>
                <a:spcPts val="4603"/>
              </a:lnSpc>
              <a:spcBef>
                <a:spcPct val="0"/>
              </a:spcBef>
            </a:pPr>
            <a:r>
              <a:rPr lang="en-US" sz="3288" spc="42">
                <a:solidFill>
                  <a:srgbClr val="152225"/>
                </a:solidFill>
                <a:latin typeface="芫荽"/>
                <a:ea typeface="芫荽"/>
                <a:cs typeface="芫荽"/>
                <a:sym typeface="芫荽"/>
              </a:rPr>
              <a:t>2.呼叫addBook，將"白雪公主"加入至圖書館</a:t>
            </a:r>
          </a:p>
          <a:p>
            <a:pPr algn="just">
              <a:lnSpc>
                <a:spcPts val="4603"/>
              </a:lnSpc>
              <a:spcBef>
                <a:spcPct val="0"/>
              </a:spcBef>
            </a:pPr>
            <a:r>
              <a:rPr lang="en-US" sz="3288" spc="42">
                <a:solidFill>
                  <a:srgbClr val="152225"/>
                </a:solidFill>
                <a:latin typeface="芫荽"/>
                <a:ea typeface="芫荽"/>
                <a:cs typeface="芫荽"/>
                <a:sym typeface="芫荽"/>
              </a:rPr>
              <a:t>3.呼叫addBook，將"哈利波特"加入至圖書館</a:t>
            </a:r>
          </a:p>
          <a:p>
            <a:pPr algn="just">
              <a:lnSpc>
                <a:spcPts val="4603"/>
              </a:lnSpc>
              <a:spcBef>
                <a:spcPct val="0"/>
              </a:spcBef>
            </a:pPr>
            <a:r>
              <a:rPr lang="en-US" sz="3288" spc="42">
                <a:solidFill>
                  <a:srgbClr val="152225"/>
                </a:solidFill>
                <a:latin typeface="芫荽"/>
                <a:ea typeface="芫荽"/>
                <a:cs typeface="芫荽"/>
                <a:sym typeface="芫荽"/>
              </a:rPr>
              <a:t>4.輸入書名</a:t>
            </a:r>
          </a:p>
          <a:p>
            <a:pPr algn="just">
              <a:lnSpc>
                <a:spcPts val="4603"/>
              </a:lnSpc>
              <a:spcBef>
                <a:spcPct val="0"/>
              </a:spcBef>
            </a:pPr>
            <a:r>
              <a:rPr lang="en-US" sz="3288" spc="42">
                <a:solidFill>
                  <a:srgbClr val="152225"/>
                </a:solidFill>
                <a:latin typeface="芫荽"/>
                <a:ea typeface="芫荽"/>
                <a:cs typeface="芫荽"/>
                <a:sym typeface="芫荽"/>
              </a:rPr>
              <a:t>5.判斷圖書館是否有此書</a:t>
            </a:r>
          </a:p>
          <a:p>
            <a:pPr algn="just" marL="709962" indent="-354981" lvl="1">
              <a:lnSpc>
                <a:spcPts val="4603"/>
              </a:lnSpc>
              <a:spcBef>
                <a:spcPct val="0"/>
              </a:spcBef>
              <a:buFont typeface="Arial"/>
              <a:buChar char="•"/>
            </a:pPr>
            <a:r>
              <a:rPr lang="en-US" sz="3288" spc="42">
                <a:solidFill>
                  <a:srgbClr val="152225"/>
                </a:solidFill>
                <a:latin typeface="芫荽"/>
                <a:ea typeface="芫荽"/>
                <a:cs typeface="芫荽"/>
                <a:sym typeface="芫荽"/>
              </a:rPr>
              <a:t>若無此書:顯示查無此書</a:t>
            </a:r>
          </a:p>
          <a:p>
            <a:pPr algn="just" marL="709962" indent="-354981" lvl="1">
              <a:lnSpc>
                <a:spcPts val="4603"/>
              </a:lnSpc>
              <a:spcBef>
                <a:spcPct val="0"/>
              </a:spcBef>
              <a:buFont typeface="Arial"/>
              <a:buChar char="•"/>
            </a:pPr>
            <a:r>
              <a:rPr lang="en-US" sz="3288" spc="42">
                <a:solidFill>
                  <a:srgbClr val="152225"/>
                </a:solidFill>
                <a:latin typeface="芫荽"/>
                <a:ea typeface="芫荽"/>
                <a:cs typeface="芫荽"/>
                <a:sym typeface="芫荽"/>
              </a:rPr>
              <a:t>若有此書:顯示作者與書名</a:t>
            </a:r>
          </a:p>
          <a:p>
            <a:pPr algn="just">
              <a:lnSpc>
                <a:spcPts val="4603"/>
              </a:lnSpc>
            </a:pPr>
            <a:r>
              <a:rPr lang="en-US" sz="3288" spc="42">
                <a:solidFill>
                  <a:srgbClr val="152225"/>
                </a:solidFill>
                <a:latin typeface="芫荽"/>
                <a:ea typeface="芫荽"/>
                <a:cs typeface="芫荽"/>
                <a:sym typeface="芫荽"/>
              </a:rPr>
              <a:t>6.判斷此書是否可借閱</a:t>
            </a:r>
          </a:p>
          <a:p>
            <a:pPr algn="just" marL="709962" indent="-354981" lvl="1">
              <a:lnSpc>
                <a:spcPts val="4603"/>
              </a:lnSpc>
              <a:buFont typeface="Arial"/>
              <a:buChar char="•"/>
            </a:pPr>
            <a:r>
              <a:rPr lang="en-US" sz="3288" spc="42">
                <a:solidFill>
                  <a:srgbClr val="152225"/>
                </a:solidFill>
                <a:latin typeface="芫荽"/>
                <a:ea typeface="芫荽"/>
                <a:cs typeface="芫荽"/>
                <a:sym typeface="芫荽"/>
              </a:rPr>
              <a:t>無法借閱:顯示此書目前已被借閱</a:t>
            </a:r>
          </a:p>
          <a:p>
            <a:pPr algn="just" marL="709962" indent="-354981" lvl="1">
              <a:lnSpc>
                <a:spcPts val="4603"/>
              </a:lnSpc>
              <a:buFont typeface="Arial"/>
              <a:buChar char="•"/>
            </a:pPr>
            <a:r>
              <a:rPr lang="en-US" sz="3288" spc="42">
                <a:solidFill>
                  <a:srgbClr val="152225"/>
                </a:solidFill>
                <a:latin typeface="芫荽"/>
                <a:ea typeface="芫荽"/>
                <a:cs typeface="芫荽"/>
                <a:sym typeface="芫荽"/>
              </a:rPr>
              <a:t>可借閱:顯示此書目前可借閱</a:t>
            </a:r>
          </a:p>
          <a:p>
            <a:pPr algn="just">
              <a:lnSpc>
                <a:spcPts val="4603"/>
              </a:lnSpc>
            </a:pPr>
            <a:r>
              <a:rPr lang="en-US" sz="3288" spc="42">
                <a:solidFill>
                  <a:srgbClr val="152225"/>
                </a:solidFill>
                <a:latin typeface="芫荽"/>
                <a:ea typeface="芫荽"/>
                <a:cs typeface="芫荽"/>
                <a:sym typeface="芫荽"/>
              </a:rPr>
              <a:t>7.程式執行結束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86990" y="0"/>
            <a:ext cx="8114021" cy="10287000"/>
          </a:xfrm>
          <a:custGeom>
            <a:avLst/>
            <a:gdLst/>
            <a:ahLst/>
            <a:cxnLst/>
            <a:rect r="r" b="b" t="t" l="l"/>
            <a:pathLst>
              <a:path h="10287000" w="8114021">
                <a:moveTo>
                  <a:pt x="0" y="0"/>
                </a:moveTo>
                <a:lnTo>
                  <a:pt x="8114020" y="0"/>
                </a:lnTo>
                <a:lnTo>
                  <a:pt x="81140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0" r="0" b="-165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539772" y="7199635"/>
            <a:ext cx="6120821" cy="120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45"/>
              </a:lnSpc>
              <a:spcBef>
                <a:spcPct val="0"/>
              </a:spcBef>
            </a:pPr>
            <a:r>
              <a:rPr lang="en-US" sz="6500" spc="279">
                <a:solidFill>
                  <a:srgbClr val="152225"/>
                </a:solidFill>
                <a:latin typeface="芫荽"/>
                <a:ea typeface="芫荽"/>
                <a:cs typeface="芫荽"/>
                <a:sym typeface="芫荽"/>
              </a:rPr>
              <a:t>程式運作流程圖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28441" y="3211748"/>
            <a:ext cx="11301259" cy="5650629"/>
          </a:xfrm>
          <a:custGeom>
            <a:avLst/>
            <a:gdLst/>
            <a:ahLst/>
            <a:cxnLst/>
            <a:rect r="r" b="b" t="t" l="l"/>
            <a:pathLst>
              <a:path h="5650629" w="11301259">
                <a:moveTo>
                  <a:pt x="0" y="0"/>
                </a:moveTo>
                <a:lnTo>
                  <a:pt x="11301259" y="0"/>
                </a:lnTo>
                <a:lnTo>
                  <a:pt x="11301259" y="5650629"/>
                </a:lnTo>
                <a:lnTo>
                  <a:pt x="0" y="5650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35358" y="809625"/>
            <a:ext cx="9817284" cy="120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45"/>
              </a:lnSpc>
              <a:spcBef>
                <a:spcPct val="0"/>
              </a:spcBef>
            </a:pPr>
            <a:r>
              <a:rPr lang="en-US" sz="6500" spc="279">
                <a:solidFill>
                  <a:srgbClr val="152225"/>
                </a:solidFill>
                <a:latin typeface="芫荽"/>
                <a:ea typeface="芫荽"/>
                <a:cs typeface="芫荽"/>
                <a:sym typeface="芫荽"/>
              </a:rPr>
              <a:t>GitHub連結與畫面截圖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1228" y="5545890"/>
            <a:ext cx="361801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 u="sng">
                <a:solidFill>
                  <a:srgbClr val="152225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  <a:hlinkClick r:id="rId3" tooltip="https://github.com/user010-10/1"/>
              </a:rPr>
              <a:t>GitHub連結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631358" y="3289652"/>
            <a:ext cx="5260951" cy="5575189"/>
          </a:xfrm>
          <a:custGeom>
            <a:avLst/>
            <a:gdLst/>
            <a:ahLst/>
            <a:cxnLst/>
            <a:rect r="r" b="b" t="t" l="l"/>
            <a:pathLst>
              <a:path h="5575189" w="5260951">
                <a:moveTo>
                  <a:pt x="0" y="0"/>
                </a:moveTo>
                <a:lnTo>
                  <a:pt x="5260951" y="0"/>
                </a:lnTo>
                <a:lnTo>
                  <a:pt x="5260951" y="5575189"/>
                </a:lnTo>
                <a:lnTo>
                  <a:pt x="0" y="5575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2167990" y="3021522"/>
            <a:ext cx="2821300" cy="764810"/>
            <a:chOff x="0" y="0"/>
            <a:chExt cx="743059" cy="2014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3059" cy="201431"/>
            </a:xfrm>
            <a:custGeom>
              <a:avLst/>
              <a:gdLst/>
              <a:ahLst/>
              <a:cxnLst/>
              <a:rect r="r" b="b" t="t" l="l"/>
              <a:pathLst>
                <a:path h="201431" w="743059">
                  <a:moveTo>
                    <a:pt x="100716" y="0"/>
                  </a:moveTo>
                  <a:lnTo>
                    <a:pt x="642343" y="0"/>
                  </a:lnTo>
                  <a:cubicBezTo>
                    <a:pt x="697967" y="0"/>
                    <a:pt x="743059" y="45092"/>
                    <a:pt x="743059" y="100716"/>
                  </a:cubicBezTo>
                  <a:lnTo>
                    <a:pt x="743059" y="100716"/>
                  </a:lnTo>
                  <a:cubicBezTo>
                    <a:pt x="743059" y="156339"/>
                    <a:pt x="697967" y="201431"/>
                    <a:pt x="642343" y="201431"/>
                  </a:cubicBezTo>
                  <a:lnTo>
                    <a:pt x="100716" y="201431"/>
                  </a:lnTo>
                  <a:cubicBezTo>
                    <a:pt x="45092" y="201431"/>
                    <a:pt x="0" y="156339"/>
                    <a:pt x="0" y="100716"/>
                  </a:cubicBezTo>
                  <a:lnTo>
                    <a:pt x="0" y="100716"/>
                  </a:lnTo>
                  <a:cubicBezTo>
                    <a:pt x="0" y="45092"/>
                    <a:pt x="45092" y="0"/>
                    <a:pt x="100716" y="0"/>
                  </a:cubicBezTo>
                  <a:close/>
                </a:path>
              </a:pathLst>
            </a:custGeom>
            <a:solidFill>
              <a:srgbClr val="DDEFF2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743059" cy="306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924"/>
                </a:lnSpc>
                <a:spcBef>
                  <a:spcPct val="0"/>
                </a:spcBef>
              </a:pPr>
              <a:r>
                <a:rPr lang="en-US" b="true" sz="3218" i="true" spc="138">
                  <a:solidFill>
                    <a:srgbClr val="152225"/>
                  </a:solidFill>
                  <a:latin typeface="Lora Bold Italics"/>
                  <a:ea typeface="Lora Bold Italics"/>
                  <a:cs typeface="Lora Bold Italics"/>
                  <a:sym typeface="Lora Bold Italics"/>
                </a:rPr>
                <a:t>李依玲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67990" y="1326083"/>
            <a:ext cx="5254052" cy="109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spc="253">
                <a:solidFill>
                  <a:srgbClr val="152225"/>
                </a:solidFill>
                <a:latin typeface="芫荽"/>
                <a:ea typeface="芫荽"/>
                <a:cs typeface="芫荽"/>
                <a:sym typeface="芫荽"/>
              </a:rPr>
              <a:t>工作分配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43237" y="3816713"/>
            <a:ext cx="8231409" cy="1212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6"/>
              </a:lnSpc>
              <a:spcBef>
                <a:spcPct val="0"/>
              </a:spcBef>
            </a:pPr>
            <a:r>
              <a:rPr lang="en-US" sz="3200" i="true" spc="137">
                <a:solidFill>
                  <a:srgbClr val="2E2E2E"/>
                </a:solidFill>
                <a:latin typeface="Lora Italics"/>
                <a:ea typeface="Lora Italics"/>
                <a:cs typeface="Lora Italics"/>
                <a:sym typeface="Lora Italics"/>
              </a:rPr>
              <a:t>想專題要做什麼和分配工作，程式、UML圖、程式運作流程圖，做簡報和報告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167990" y="5343126"/>
            <a:ext cx="2821300" cy="764810"/>
            <a:chOff x="0" y="0"/>
            <a:chExt cx="743059" cy="2014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43059" cy="201431"/>
            </a:xfrm>
            <a:custGeom>
              <a:avLst/>
              <a:gdLst/>
              <a:ahLst/>
              <a:cxnLst/>
              <a:rect r="r" b="b" t="t" l="l"/>
              <a:pathLst>
                <a:path h="201431" w="743059">
                  <a:moveTo>
                    <a:pt x="100716" y="0"/>
                  </a:moveTo>
                  <a:lnTo>
                    <a:pt x="642343" y="0"/>
                  </a:lnTo>
                  <a:cubicBezTo>
                    <a:pt x="697967" y="0"/>
                    <a:pt x="743059" y="45092"/>
                    <a:pt x="743059" y="100716"/>
                  </a:cubicBezTo>
                  <a:lnTo>
                    <a:pt x="743059" y="100716"/>
                  </a:lnTo>
                  <a:cubicBezTo>
                    <a:pt x="743059" y="156339"/>
                    <a:pt x="697967" y="201431"/>
                    <a:pt x="642343" y="201431"/>
                  </a:cubicBezTo>
                  <a:lnTo>
                    <a:pt x="100716" y="201431"/>
                  </a:lnTo>
                  <a:cubicBezTo>
                    <a:pt x="45092" y="201431"/>
                    <a:pt x="0" y="156339"/>
                    <a:pt x="0" y="100716"/>
                  </a:cubicBezTo>
                  <a:lnTo>
                    <a:pt x="0" y="100716"/>
                  </a:lnTo>
                  <a:cubicBezTo>
                    <a:pt x="0" y="45092"/>
                    <a:pt x="45092" y="0"/>
                    <a:pt x="100716" y="0"/>
                  </a:cubicBezTo>
                  <a:close/>
                </a:path>
              </a:pathLst>
            </a:custGeom>
            <a:solidFill>
              <a:srgbClr val="DDEFF2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04775"/>
              <a:ext cx="743059" cy="306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924"/>
                </a:lnSpc>
                <a:spcBef>
                  <a:spcPct val="0"/>
                </a:spcBef>
              </a:pPr>
              <a:r>
                <a:rPr lang="en-US" b="true" sz="3218" i="true" spc="138">
                  <a:solidFill>
                    <a:srgbClr val="152225"/>
                  </a:solidFill>
                  <a:latin typeface="Lora Bold Italics"/>
                  <a:ea typeface="Lora Bold Italics"/>
                  <a:cs typeface="Lora Bold Italics"/>
                  <a:sym typeface="Lora Bold Italics"/>
                </a:rPr>
                <a:t>陳詠晴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343237" y="6136511"/>
            <a:ext cx="8231409" cy="1212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6"/>
              </a:lnSpc>
              <a:spcBef>
                <a:spcPct val="0"/>
              </a:spcBef>
            </a:pPr>
            <a:r>
              <a:rPr lang="en-US" sz="3200" i="true" spc="137">
                <a:solidFill>
                  <a:srgbClr val="2E2E2E"/>
                </a:solidFill>
                <a:latin typeface="Lora Italics"/>
                <a:ea typeface="Lora Italics"/>
                <a:cs typeface="Lora Italics"/>
                <a:sym typeface="Lora Italics"/>
              </a:rPr>
              <a:t>程式結構圖、程式類別描述、程式進行流程圖，做簡報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167990" y="7472424"/>
            <a:ext cx="2821300" cy="764810"/>
            <a:chOff x="0" y="0"/>
            <a:chExt cx="743059" cy="2014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43059" cy="201431"/>
            </a:xfrm>
            <a:custGeom>
              <a:avLst/>
              <a:gdLst/>
              <a:ahLst/>
              <a:cxnLst/>
              <a:rect r="r" b="b" t="t" l="l"/>
              <a:pathLst>
                <a:path h="201431" w="743059">
                  <a:moveTo>
                    <a:pt x="100716" y="0"/>
                  </a:moveTo>
                  <a:lnTo>
                    <a:pt x="642343" y="0"/>
                  </a:lnTo>
                  <a:cubicBezTo>
                    <a:pt x="697967" y="0"/>
                    <a:pt x="743059" y="45092"/>
                    <a:pt x="743059" y="100716"/>
                  </a:cubicBezTo>
                  <a:lnTo>
                    <a:pt x="743059" y="100716"/>
                  </a:lnTo>
                  <a:cubicBezTo>
                    <a:pt x="743059" y="156339"/>
                    <a:pt x="697967" y="201431"/>
                    <a:pt x="642343" y="201431"/>
                  </a:cubicBezTo>
                  <a:lnTo>
                    <a:pt x="100716" y="201431"/>
                  </a:lnTo>
                  <a:cubicBezTo>
                    <a:pt x="45092" y="201431"/>
                    <a:pt x="0" y="156339"/>
                    <a:pt x="0" y="100716"/>
                  </a:cubicBezTo>
                  <a:lnTo>
                    <a:pt x="0" y="100716"/>
                  </a:lnTo>
                  <a:cubicBezTo>
                    <a:pt x="0" y="45092"/>
                    <a:pt x="45092" y="0"/>
                    <a:pt x="100716" y="0"/>
                  </a:cubicBezTo>
                  <a:close/>
                </a:path>
              </a:pathLst>
            </a:custGeom>
            <a:solidFill>
              <a:srgbClr val="DDEFF2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04775"/>
              <a:ext cx="743059" cy="306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924"/>
                </a:lnSpc>
                <a:spcBef>
                  <a:spcPct val="0"/>
                </a:spcBef>
              </a:pPr>
              <a:r>
                <a:rPr lang="en-US" b="true" sz="3218" i="true" spc="138">
                  <a:solidFill>
                    <a:srgbClr val="152225"/>
                  </a:solidFill>
                  <a:latin typeface="Lora Bold Italics"/>
                  <a:ea typeface="Lora Bold Italics"/>
                  <a:cs typeface="Lora Bold Italics"/>
                  <a:sym typeface="Lora Bold Italics"/>
                </a:rPr>
                <a:t>蕭詩穎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343237" y="8265809"/>
            <a:ext cx="8231409" cy="586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6"/>
              </a:lnSpc>
              <a:spcBef>
                <a:spcPct val="0"/>
              </a:spcBef>
            </a:pPr>
            <a:r>
              <a:rPr lang="en-US" sz="3200" i="true" spc="137">
                <a:solidFill>
                  <a:srgbClr val="2E2E2E"/>
                </a:solidFill>
                <a:latin typeface="Lora Italics"/>
                <a:ea typeface="Lora Italics"/>
                <a:cs typeface="Lora Italics"/>
                <a:sym typeface="Lora Italics"/>
              </a:rPr>
              <a:t>幫忙想簡報還可以放什麼，程式錯誤處理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22729" y="1200257"/>
            <a:ext cx="880641" cy="676993"/>
          </a:xfrm>
          <a:custGeom>
            <a:avLst/>
            <a:gdLst/>
            <a:ahLst/>
            <a:cxnLst/>
            <a:rect r="r" b="b" t="t" l="l"/>
            <a:pathLst>
              <a:path h="676993" w="880641">
                <a:moveTo>
                  <a:pt x="0" y="0"/>
                </a:moveTo>
                <a:lnTo>
                  <a:pt x="880642" y="0"/>
                </a:lnTo>
                <a:lnTo>
                  <a:pt x="880642" y="676993"/>
                </a:lnTo>
                <a:lnTo>
                  <a:pt x="0" y="6769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63161" y="4220825"/>
            <a:ext cx="6961679" cy="1578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73"/>
              </a:lnSpc>
              <a:spcBef>
                <a:spcPct val="0"/>
              </a:spcBef>
            </a:pPr>
            <a:r>
              <a:rPr lang="en-US" b="true" sz="8544" i="true" spc="367">
                <a:solidFill>
                  <a:srgbClr val="000000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10228250" y="4107001"/>
            <a:ext cx="8059750" cy="4796806"/>
          </a:xfrm>
          <a:custGeom>
            <a:avLst/>
            <a:gdLst/>
            <a:ahLst/>
            <a:cxnLst/>
            <a:rect r="r" b="b" t="t" l="l"/>
            <a:pathLst>
              <a:path h="4796806" w="8059750">
                <a:moveTo>
                  <a:pt x="0" y="0"/>
                </a:moveTo>
                <a:lnTo>
                  <a:pt x="8059750" y="0"/>
                </a:lnTo>
                <a:lnTo>
                  <a:pt x="8059750" y="4796806"/>
                </a:lnTo>
                <a:lnTo>
                  <a:pt x="0" y="4796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249714">
            <a:off x="-4337563" y="-3758043"/>
            <a:ext cx="9889586" cy="7516085"/>
          </a:xfrm>
          <a:custGeom>
            <a:avLst/>
            <a:gdLst/>
            <a:ahLst/>
            <a:cxnLst/>
            <a:rect r="r" b="b" t="t" l="l"/>
            <a:pathLst>
              <a:path h="7516085" w="9889586">
                <a:moveTo>
                  <a:pt x="0" y="0"/>
                </a:moveTo>
                <a:lnTo>
                  <a:pt x="9889586" y="0"/>
                </a:lnTo>
                <a:lnTo>
                  <a:pt x="9889586" y="7516086"/>
                </a:lnTo>
                <a:lnTo>
                  <a:pt x="0" y="75160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465153" y="8445792"/>
            <a:ext cx="10069235" cy="3991079"/>
          </a:xfrm>
          <a:custGeom>
            <a:avLst/>
            <a:gdLst/>
            <a:ahLst/>
            <a:cxnLst/>
            <a:rect r="r" b="b" t="t" l="l"/>
            <a:pathLst>
              <a:path h="3991079" w="10069235">
                <a:moveTo>
                  <a:pt x="0" y="0"/>
                </a:moveTo>
                <a:lnTo>
                  <a:pt x="10069235" y="0"/>
                </a:lnTo>
                <a:lnTo>
                  <a:pt x="10069235" y="3991079"/>
                </a:lnTo>
                <a:lnTo>
                  <a:pt x="0" y="39910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86281">
            <a:off x="-4177422" y="-2396550"/>
            <a:ext cx="10412244" cy="9162775"/>
          </a:xfrm>
          <a:custGeom>
            <a:avLst/>
            <a:gdLst/>
            <a:ahLst/>
            <a:cxnLst/>
            <a:rect r="r" b="b" t="t" l="l"/>
            <a:pathLst>
              <a:path h="9162775" w="10412244">
                <a:moveTo>
                  <a:pt x="0" y="0"/>
                </a:moveTo>
                <a:lnTo>
                  <a:pt x="10412244" y="0"/>
                </a:lnTo>
                <a:lnTo>
                  <a:pt x="10412244" y="9162775"/>
                </a:lnTo>
                <a:lnTo>
                  <a:pt x="0" y="9162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3766568">
            <a:off x="-4638184" y="9429702"/>
            <a:ext cx="8955581" cy="7880911"/>
          </a:xfrm>
          <a:custGeom>
            <a:avLst/>
            <a:gdLst/>
            <a:ahLst/>
            <a:cxnLst/>
            <a:rect r="r" b="b" t="t" l="l"/>
            <a:pathLst>
              <a:path h="7880911" w="8955581">
                <a:moveTo>
                  <a:pt x="0" y="0"/>
                </a:moveTo>
                <a:lnTo>
                  <a:pt x="8955581" y="0"/>
                </a:lnTo>
                <a:lnTo>
                  <a:pt x="8955581" y="7880912"/>
                </a:lnTo>
                <a:lnTo>
                  <a:pt x="0" y="7880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65131" y="861371"/>
            <a:ext cx="3616096" cy="4646853"/>
          </a:xfrm>
          <a:custGeom>
            <a:avLst/>
            <a:gdLst/>
            <a:ahLst/>
            <a:cxnLst/>
            <a:rect r="r" b="b" t="t" l="l"/>
            <a:pathLst>
              <a:path h="4646853" w="3616096">
                <a:moveTo>
                  <a:pt x="0" y="0"/>
                </a:moveTo>
                <a:lnTo>
                  <a:pt x="3616096" y="0"/>
                </a:lnTo>
                <a:lnTo>
                  <a:pt x="3616096" y="4646853"/>
                </a:lnTo>
                <a:lnTo>
                  <a:pt x="0" y="4646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472322">
            <a:off x="14156743" y="6604750"/>
            <a:ext cx="923989" cy="2839073"/>
          </a:xfrm>
          <a:custGeom>
            <a:avLst/>
            <a:gdLst/>
            <a:ahLst/>
            <a:cxnLst/>
            <a:rect r="r" b="b" t="t" l="l"/>
            <a:pathLst>
              <a:path h="2839073" w="923989">
                <a:moveTo>
                  <a:pt x="0" y="0"/>
                </a:moveTo>
                <a:lnTo>
                  <a:pt x="923989" y="0"/>
                </a:lnTo>
                <a:lnTo>
                  <a:pt x="923989" y="2839072"/>
                </a:lnTo>
                <a:lnTo>
                  <a:pt x="0" y="28390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15695" y="1622496"/>
            <a:ext cx="5372746" cy="1225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89"/>
              </a:lnSpc>
              <a:spcBef>
                <a:spcPct val="0"/>
              </a:spcBef>
            </a:pPr>
            <a:r>
              <a:rPr lang="en-US" sz="6659" spc="286">
                <a:solidFill>
                  <a:srgbClr val="152225"/>
                </a:solidFill>
                <a:latin typeface="芫荽"/>
                <a:ea typeface="芫荽"/>
                <a:cs typeface="芫荽"/>
                <a:sym typeface="芫荽"/>
              </a:rPr>
              <a:t>我們做了什麼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20500" y="4352038"/>
            <a:ext cx="10008049" cy="1411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452"/>
              </a:lnSpc>
            </a:pPr>
            <a:r>
              <a:rPr lang="en-US" sz="8180" spc="351">
                <a:solidFill>
                  <a:srgbClr val="152225"/>
                </a:solidFill>
                <a:latin typeface="芫荽"/>
                <a:ea typeface="芫荽"/>
                <a:cs typeface="芫荽"/>
                <a:sym typeface="芫荽"/>
              </a:rPr>
              <a:t>圖書館書籍查詢系統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48655" y="6133960"/>
            <a:ext cx="9140417" cy="8043567"/>
          </a:xfrm>
          <a:custGeom>
            <a:avLst/>
            <a:gdLst/>
            <a:ahLst/>
            <a:cxnLst/>
            <a:rect r="r" b="b" t="t" l="l"/>
            <a:pathLst>
              <a:path h="8043567" w="9140417">
                <a:moveTo>
                  <a:pt x="0" y="0"/>
                </a:moveTo>
                <a:lnTo>
                  <a:pt x="9140417" y="0"/>
                </a:lnTo>
                <a:lnTo>
                  <a:pt x="9140417" y="8043567"/>
                </a:lnTo>
                <a:lnTo>
                  <a:pt x="0" y="8043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7136214">
            <a:off x="15376697" y="-1394940"/>
            <a:ext cx="6311745" cy="5554335"/>
          </a:xfrm>
          <a:custGeom>
            <a:avLst/>
            <a:gdLst/>
            <a:ahLst/>
            <a:cxnLst/>
            <a:rect r="r" b="b" t="t" l="l"/>
            <a:pathLst>
              <a:path h="5554335" w="6311745">
                <a:moveTo>
                  <a:pt x="0" y="0"/>
                </a:moveTo>
                <a:lnTo>
                  <a:pt x="6311745" y="0"/>
                </a:lnTo>
                <a:lnTo>
                  <a:pt x="6311745" y="5554335"/>
                </a:lnTo>
                <a:lnTo>
                  <a:pt x="0" y="5554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331096" y="51435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02171" y="2841067"/>
            <a:ext cx="13833765" cy="226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62"/>
              </a:lnSpc>
              <a:spcBef>
                <a:spcPct val="0"/>
              </a:spcBef>
            </a:pPr>
            <a:r>
              <a:rPr lang="en-US" sz="3962" spc="170" strike="noStrike" u="none">
                <a:solidFill>
                  <a:srgbClr val="2E2E2E"/>
                </a:solidFill>
                <a:latin typeface="芫荽"/>
                <a:ea typeface="芫荽"/>
                <a:cs typeface="芫荽"/>
                <a:sym typeface="芫荽"/>
              </a:rPr>
              <a:t>圖書館書籍數量龐大，單純靠人工檢索想要的書籍是否在館，耗時，還可能碰到書是否在圖書館的問題。因此，構建了簡易圖書館查詢系統。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02171" y="1607122"/>
            <a:ext cx="6068619" cy="1225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89"/>
              </a:lnSpc>
            </a:pPr>
            <a:r>
              <a:rPr lang="en-US" sz="6659" spc="286">
                <a:solidFill>
                  <a:srgbClr val="152225"/>
                </a:solidFill>
                <a:latin typeface="芫荽"/>
                <a:ea typeface="芫荽"/>
                <a:cs typeface="芫荽"/>
                <a:sym typeface="芫荽"/>
              </a:rPr>
              <a:t>專題背景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02171" y="5525280"/>
            <a:ext cx="3916332" cy="1026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12"/>
              </a:lnSpc>
            </a:pPr>
            <a:r>
              <a:rPr lang="en-US" sz="5498" spc="236">
                <a:solidFill>
                  <a:srgbClr val="152225"/>
                </a:solidFill>
                <a:latin typeface="芫荽"/>
                <a:ea typeface="芫荽"/>
                <a:cs typeface="芫荽"/>
                <a:sym typeface="芫荽"/>
              </a:rPr>
              <a:t>專題目標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88352" y="6590240"/>
            <a:ext cx="9069417" cy="1916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5915" indent="-362957" lvl="1">
              <a:lnSpc>
                <a:spcPts val="5144"/>
              </a:lnSpc>
              <a:buFont typeface="Arial"/>
              <a:buChar char="•"/>
            </a:pPr>
            <a:r>
              <a:rPr lang="en-US" sz="3362" spc="144">
                <a:solidFill>
                  <a:srgbClr val="2E2E2E"/>
                </a:solidFill>
                <a:latin typeface="芫荽"/>
                <a:ea typeface="芫荽"/>
                <a:cs typeface="芫荽"/>
                <a:sym typeface="芫荽"/>
              </a:rPr>
              <a:t>提供使用系統者查詢書籍是否在圖書館。</a:t>
            </a:r>
          </a:p>
          <a:p>
            <a:pPr algn="l" marL="725915" indent="-362957" lvl="1">
              <a:lnSpc>
                <a:spcPts val="5144"/>
              </a:lnSpc>
              <a:buFont typeface="Arial"/>
              <a:buChar char="•"/>
            </a:pPr>
            <a:r>
              <a:rPr lang="en-US" sz="3362" spc="144">
                <a:solidFill>
                  <a:srgbClr val="2E2E2E"/>
                </a:solidFill>
                <a:latin typeface="芫荽"/>
                <a:ea typeface="芫荽"/>
                <a:cs typeface="芫荽"/>
                <a:sym typeface="芫荽"/>
              </a:rPr>
              <a:t>顯示書籍的借閱狀態(可借閱或已被借出)</a:t>
            </a:r>
          </a:p>
          <a:p>
            <a:pPr algn="l" marL="725915" indent="-362957" lvl="1">
              <a:lnSpc>
                <a:spcPts val="5144"/>
              </a:lnSpc>
              <a:buFont typeface="Arial"/>
              <a:buChar char="•"/>
            </a:pPr>
            <a:r>
              <a:rPr lang="en-US" sz="3362" spc="144">
                <a:solidFill>
                  <a:srgbClr val="2E2E2E"/>
                </a:solidFill>
                <a:latin typeface="芫荽"/>
                <a:ea typeface="芫荽"/>
                <a:cs typeface="芫荽"/>
                <a:sym typeface="芫荽"/>
              </a:rPr>
              <a:t>提供快速且直觀查詢獲取書籍訊息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16289" y="7436563"/>
            <a:ext cx="3606238" cy="3193160"/>
          </a:xfrm>
          <a:custGeom>
            <a:avLst/>
            <a:gdLst/>
            <a:ahLst/>
            <a:cxnLst/>
            <a:rect r="r" b="b" t="t" l="l"/>
            <a:pathLst>
              <a:path h="3193160" w="3606238">
                <a:moveTo>
                  <a:pt x="0" y="0"/>
                </a:moveTo>
                <a:lnTo>
                  <a:pt x="3606237" y="0"/>
                </a:lnTo>
                <a:lnTo>
                  <a:pt x="3606237" y="3193159"/>
                </a:lnTo>
                <a:lnTo>
                  <a:pt x="0" y="319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true" rot="0">
            <a:off x="-245043" y="-370928"/>
            <a:ext cx="3606238" cy="3193160"/>
          </a:xfrm>
          <a:custGeom>
            <a:avLst/>
            <a:gdLst/>
            <a:ahLst/>
            <a:cxnLst/>
            <a:rect r="r" b="b" t="t" l="l"/>
            <a:pathLst>
              <a:path h="3193160" w="3606238">
                <a:moveTo>
                  <a:pt x="3606238" y="3193160"/>
                </a:moveTo>
                <a:lnTo>
                  <a:pt x="0" y="3193160"/>
                </a:lnTo>
                <a:lnTo>
                  <a:pt x="0" y="0"/>
                </a:lnTo>
                <a:lnTo>
                  <a:pt x="3606238" y="0"/>
                </a:lnTo>
                <a:lnTo>
                  <a:pt x="3606238" y="319316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736838" y="1859832"/>
            <a:ext cx="10814325" cy="96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4"/>
              </a:lnSpc>
            </a:pPr>
            <a:r>
              <a:rPr lang="en-US" sz="5218" spc="224">
                <a:solidFill>
                  <a:srgbClr val="152225"/>
                </a:solidFill>
                <a:latin typeface="芫荽"/>
                <a:ea typeface="芫荽"/>
                <a:cs typeface="芫荽"/>
                <a:sym typeface="芫荽"/>
              </a:rPr>
              <a:t>程式規則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19010" y="3721868"/>
            <a:ext cx="14049980" cy="4182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6"/>
              </a:lnSpc>
            </a:pPr>
            <a:r>
              <a:rPr lang="en-US" sz="4350" i="true" spc="187">
                <a:solidFill>
                  <a:srgbClr val="2E2E2E"/>
                </a:solidFill>
                <a:latin typeface="Lora Italics"/>
                <a:ea typeface="Lora Italics"/>
                <a:cs typeface="Lora Italics"/>
                <a:sym typeface="Lora Italics"/>
              </a:rPr>
              <a:t>使用者可以查詢書籍資訊，確認是否可借閱。</a:t>
            </a:r>
          </a:p>
          <a:p>
            <a:pPr algn="ctr">
              <a:lnSpc>
                <a:spcPts val="6656"/>
              </a:lnSpc>
            </a:pPr>
            <a:r>
              <a:rPr lang="en-US" sz="4350" spc="187">
                <a:solidFill>
                  <a:srgbClr val="2E2E2E"/>
                </a:solidFill>
                <a:latin typeface="Lora"/>
                <a:ea typeface="Lora"/>
                <a:cs typeface="Lora"/>
                <a:sym typeface="Lora"/>
              </a:rPr>
              <a:t>角色：</a:t>
            </a:r>
          </a:p>
          <a:p>
            <a:pPr algn="ctr">
              <a:lnSpc>
                <a:spcPts val="6656"/>
              </a:lnSpc>
            </a:pPr>
            <a:r>
              <a:rPr lang="en-US" sz="4350" spc="187">
                <a:solidFill>
                  <a:srgbClr val="2E2E2E"/>
                </a:solidFill>
                <a:latin typeface="Lora"/>
                <a:ea typeface="Lora"/>
                <a:cs typeface="Lora"/>
                <a:sym typeface="Lora"/>
              </a:rPr>
              <a:t>使用者 → 負責輸入書籍名稱，獲取資訊。</a:t>
            </a:r>
          </a:p>
          <a:p>
            <a:pPr algn="ctr">
              <a:lnSpc>
                <a:spcPts val="6656"/>
              </a:lnSpc>
            </a:pPr>
            <a:r>
              <a:rPr lang="en-US" sz="4350" spc="187">
                <a:solidFill>
                  <a:srgbClr val="2E2E2E"/>
                </a:solidFill>
                <a:latin typeface="Lora"/>
                <a:ea typeface="Lora"/>
                <a:cs typeface="Lora"/>
                <a:sym typeface="Lora"/>
              </a:rPr>
              <a:t>圖書館 (Library) → 負責管理書籍。</a:t>
            </a:r>
          </a:p>
          <a:p>
            <a:pPr algn="ctr">
              <a:lnSpc>
                <a:spcPts val="6656"/>
              </a:lnSpc>
            </a:pPr>
            <a:r>
              <a:rPr lang="en-US" sz="4350" spc="187">
                <a:solidFill>
                  <a:srgbClr val="2E2E2E"/>
                </a:solidFill>
                <a:latin typeface="Lora"/>
                <a:ea typeface="Lora"/>
                <a:cs typeface="Lora"/>
                <a:sym typeface="Lora"/>
              </a:rPr>
              <a:t>書籍 (Book) → 儲存書籍資訊  ex:名稱、作者和狀態。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16289" y="7436563"/>
            <a:ext cx="3606238" cy="3193160"/>
          </a:xfrm>
          <a:custGeom>
            <a:avLst/>
            <a:gdLst/>
            <a:ahLst/>
            <a:cxnLst/>
            <a:rect r="r" b="b" t="t" l="l"/>
            <a:pathLst>
              <a:path h="3193160" w="3606238">
                <a:moveTo>
                  <a:pt x="0" y="0"/>
                </a:moveTo>
                <a:lnTo>
                  <a:pt x="3606237" y="0"/>
                </a:lnTo>
                <a:lnTo>
                  <a:pt x="3606237" y="3193159"/>
                </a:lnTo>
                <a:lnTo>
                  <a:pt x="0" y="319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true" rot="0">
            <a:off x="-245043" y="-370928"/>
            <a:ext cx="3606238" cy="3193160"/>
          </a:xfrm>
          <a:custGeom>
            <a:avLst/>
            <a:gdLst/>
            <a:ahLst/>
            <a:cxnLst/>
            <a:rect r="r" b="b" t="t" l="l"/>
            <a:pathLst>
              <a:path h="3193160" w="3606238">
                <a:moveTo>
                  <a:pt x="3606238" y="3193160"/>
                </a:moveTo>
                <a:lnTo>
                  <a:pt x="0" y="3193160"/>
                </a:lnTo>
                <a:lnTo>
                  <a:pt x="0" y="0"/>
                </a:lnTo>
                <a:lnTo>
                  <a:pt x="3606238" y="0"/>
                </a:lnTo>
                <a:lnTo>
                  <a:pt x="3606238" y="319316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736838" y="1859832"/>
            <a:ext cx="10814325" cy="96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4"/>
              </a:lnSpc>
            </a:pPr>
            <a:r>
              <a:rPr lang="en-US" sz="5218" spc="224">
                <a:solidFill>
                  <a:srgbClr val="152225"/>
                </a:solidFill>
                <a:latin typeface="芫荽"/>
                <a:ea typeface="芫荽"/>
                <a:cs typeface="芫荽"/>
                <a:sym typeface="芫荽"/>
              </a:rPr>
              <a:t>程式介紹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124021"/>
            <a:ext cx="16230600" cy="6573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 b="true">
                <a:solidFill>
                  <a:srgbClr val="152225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物件導向設計：類別繼承 (LibrarySystem → Library)、封裝 (Book)。</a:t>
            </a:r>
          </a:p>
          <a:p>
            <a:pPr algn="just">
              <a:lnSpc>
                <a:spcPts val="5600"/>
              </a:lnSpc>
            </a:pPr>
            <a:r>
              <a:rPr lang="en-US" sz="4000" b="true">
                <a:solidFill>
                  <a:srgbClr val="152225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LibrarySystem → 定義圖書館系統的基本功能</a:t>
            </a:r>
          </a:p>
          <a:p>
            <a:pPr algn="just">
              <a:lnSpc>
                <a:spcPts val="6860"/>
              </a:lnSpc>
            </a:pPr>
          </a:p>
          <a:p>
            <a:pPr algn="just">
              <a:lnSpc>
                <a:spcPts val="6860"/>
              </a:lnSpc>
            </a:pPr>
            <a:r>
              <a:rPr lang="en-US" sz="4900">
                <a:solidFill>
                  <a:srgbClr val="15222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主要類別： </a:t>
            </a:r>
          </a:p>
          <a:p>
            <a:pPr algn="just" marL="1057911" indent="-528956" lvl="1">
              <a:lnSpc>
                <a:spcPts val="6860"/>
              </a:lnSpc>
              <a:buAutoNum type="arabicPeriod" startAt="1"/>
            </a:pPr>
            <a:r>
              <a:rPr lang="en-US" sz="4900">
                <a:solidFill>
                  <a:srgbClr val="15222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LibrarySystem → 定義圖書館系統的基本功能</a:t>
            </a:r>
          </a:p>
          <a:p>
            <a:pPr algn="just" marL="1057911" indent="-528956" lvl="1">
              <a:lnSpc>
                <a:spcPts val="6860"/>
              </a:lnSpc>
              <a:buAutoNum type="arabicPeriod" startAt="1"/>
            </a:pPr>
            <a:r>
              <a:rPr lang="en-US" sz="4900">
                <a:solidFill>
                  <a:srgbClr val="15222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Library → 管理書籍，負責 searchBook()、addBook()</a:t>
            </a:r>
          </a:p>
          <a:p>
            <a:pPr algn="just" marL="1057911" indent="-528956" lvl="1">
              <a:lnSpc>
                <a:spcPts val="6860"/>
              </a:lnSpc>
              <a:buAutoNum type="arabicPeriod" startAt="1"/>
            </a:pPr>
            <a:r>
              <a:rPr lang="en-US" sz="4900">
                <a:solidFill>
                  <a:srgbClr val="15222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Book → 封裝書籍資訊 (title, author, isAvailable)</a:t>
            </a:r>
          </a:p>
          <a:p>
            <a:pPr algn="just">
              <a:lnSpc>
                <a:spcPts val="686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16289" y="7436563"/>
            <a:ext cx="3606238" cy="3193160"/>
          </a:xfrm>
          <a:custGeom>
            <a:avLst/>
            <a:gdLst/>
            <a:ahLst/>
            <a:cxnLst/>
            <a:rect r="r" b="b" t="t" l="l"/>
            <a:pathLst>
              <a:path h="3193160" w="3606238">
                <a:moveTo>
                  <a:pt x="0" y="0"/>
                </a:moveTo>
                <a:lnTo>
                  <a:pt x="3606237" y="0"/>
                </a:lnTo>
                <a:lnTo>
                  <a:pt x="3606237" y="3193159"/>
                </a:lnTo>
                <a:lnTo>
                  <a:pt x="0" y="319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true" rot="0">
            <a:off x="-245043" y="-370928"/>
            <a:ext cx="3606238" cy="3193160"/>
          </a:xfrm>
          <a:custGeom>
            <a:avLst/>
            <a:gdLst/>
            <a:ahLst/>
            <a:cxnLst/>
            <a:rect r="r" b="b" t="t" l="l"/>
            <a:pathLst>
              <a:path h="3193160" w="3606238">
                <a:moveTo>
                  <a:pt x="3606238" y="3193160"/>
                </a:moveTo>
                <a:lnTo>
                  <a:pt x="0" y="3193160"/>
                </a:lnTo>
                <a:lnTo>
                  <a:pt x="0" y="0"/>
                </a:lnTo>
                <a:lnTo>
                  <a:pt x="3606238" y="0"/>
                </a:lnTo>
                <a:lnTo>
                  <a:pt x="3606238" y="319316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58076" y="1819315"/>
            <a:ext cx="15701224" cy="7865935"/>
          </a:xfrm>
          <a:custGeom>
            <a:avLst/>
            <a:gdLst/>
            <a:ahLst/>
            <a:cxnLst/>
            <a:rect r="r" b="b" t="t" l="l"/>
            <a:pathLst>
              <a:path h="7865935" w="15701224">
                <a:moveTo>
                  <a:pt x="0" y="0"/>
                </a:moveTo>
                <a:lnTo>
                  <a:pt x="15701224" y="0"/>
                </a:lnTo>
                <a:lnTo>
                  <a:pt x="15701224" y="7865935"/>
                </a:lnTo>
                <a:lnTo>
                  <a:pt x="0" y="78659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43" t="-377" r="0" b="-329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36838" y="658727"/>
            <a:ext cx="10814325" cy="96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4"/>
              </a:lnSpc>
            </a:pPr>
            <a:r>
              <a:rPr lang="en-US" sz="5218" spc="224">
                <a:solidFill>
                  <a:srgbClr val="152225"/>
                </a:solidFill>
                <a:latin typeface="芫荽"/>
                <a:ea typeface="芫荽"/>
                <a:cs typeface="芫荽"/>
                <a:sym typeface="芫荽"/>
              </a:rPr>
              <a:t>程式介紹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16289" y="7436563"/>
            <a:ext cx="3606238" cy="3193160"/>
          </a:xfrm>
          <a:custGeom>
            <a:avLst/>
            <a:gdLst/>
            <a:ahLst/>
            <a:cxnLst/>
            <a:rect r="r" b="b" t="t" l="l"/>
            <a:pathLst>
              <a:path h="3193160" w="3606238">
                <a:moveTo>
                  <a:pt x="0" y="0"/>
                </a:moveTo>
                <a:lnTo>
                  <a:pt x="3606237" y="0"/>
                </a:lnTo>
                <a:lnTo>
                  <a:pt x="3606237" y="3193159"/>
                </a:lnTo>
                <a:lnTo>
                  <a:pt x="0" y="319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true" rot="0">
            <a:off x="-245043" y="-370928"/>
            <a:ext cx="3606238" cy="3193160"/>
          </a:xfrm>
          <a:custGeom>
            <a:avLst/>
            <a:gdLst/>
            <a:ahLst/>
            <a:cxnLst/>
            <a:rect r="r" b="b" t="t" l="l"/>
            <a:pathLst>
              <a:path h="3193160" w="3606238">
                <a:moveTo>
                  <a:pt x="3606238" y="3193160"/>
                </a:moveTo>
                <a:lnTo>
                  <a:pt x="0" y="3193160"/>
                </a:lnTo>
                <a:lnTo>
                  <a:pt x="0" y="0"/>
                </a:lnTo>
                <a:lnTo>
                  <a:pt x="3606238" y="0"/>
                </a:lnTo>
                <a:lnTo>
                  <a:pt x="3606238" y="319316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0257739" cy="5913164"/>
          </a:xfrm>
          <a:custGeom>
            <a:avLst/>
            <a:gdLst/>
            <a:ahLst/>
            <a:cxnLst/>
            <a:rect r="r" b="b" t="t" l="l"/>
            <a:pathLst>
              <a:path h="5913164" w="10257739">
                <a:moveTo>
                  <a:pt x="0" y="0"/>
                </a:moveTo>
                <a:lnTo>
                  <a:pt x="10257739" y="0"/>
                </a:lnTo>
                <a:lnTo>
                  <a:pt x="10257739" y="5913164"/>
                </a:lnTo>
                <a:lnTo>
                  <a:pt x="0" y="5913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01687" y="3745380"/>
            <a:ext cx="11886313" cy="6541620"/>
          </a:xfrm>
          <a:custGeom>
            <a:avLst/>
            <a:gdLst/>
            <a:ahLst/>
            <a:cxnLst/>
            <a:rect r="r" b="b" t="t" l="l"/>
            <a:pathLst>
              <a:path h="6541620" w="11886313">
                <a:moveTo>
                  <a:pt x="0" y="0"/>
                </a:moveTo>
                <a:lnTo>
                  <a:pt x="11886313" y="0"/>
                </a:lnTo>
                <a:lnTo>
                  <a:pt x="11886313" y="6541620"/>
                </a:lnTo>
                <a:lnTo>
                  <a:pt x="0" y="6541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791794" y="1283440"/>
            <a:ext cx="10814325" cy="96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4"/>
              </a:lnSpc>
            </a:pPr>
            <a:r>
              <a:rPr lang="en-US" sz="5218" spc="224">
                <a:solidFill>
                  <a:srgbClr val="152225"/>
                </a:solidFill>
                <a:latin typeface="芫荽"/>
                <a:ea typeface="芫荽"/>
                <a:cs typeface="芫荽"/>
                <a:sym typeface="芫荽"/>
              </a:rPr>
              <a:t>程式介紹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16289" y="7436563"/>
            <a:ext cx="3606238" cy="3193160"/>
          </a:xfrm>
          <a:custGeom>
            <a:avLst/>
            <a:gdLst/>
            <a:ahLst/>
            <a:cxnLst/>
            <a:rect r="r" b="b" t="t" l="l"/>
            <a:pathLst>
              <a:path h="3193160" w="3606238">
                <a:moveTo>
                  <a:pt x="0" y="0"/>
                </a:moveTo>
                <a:lnTo>
                  <a:pt x="3606237" y="0"/>
                </a:lnTo>
                <a:lnTo>
                  <a:pt x="3606237" y="3193159"/>
                </a:lnTo>
                <a:lnTo>
                  <a:pt x="0" y="319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true" rot="0">
            <a:off x="-245043" y="-370928"/>
            <a:ext cx="3606238" cy="3193160"/>
          </a:xfrm>
          <a:custGeom>
            <a:avLst/>
            <a:gdLst/>
            <a:ahLst/>
            <a:cxnLst/>
            <a:rect r="r" b="b" t="t" l="l"/>
            <a:pathLst>
              <a:path h="3193160" w="3606238">
                <a:moveTo>
                  <a:pt x="3606238" y="3193160"/>
                </a:moveTo>
                <a:lnTo>
                  <a:pt x="0" y="3193160"/>
                </a:lnTo>
                <a:lnTo>
                  <a:pt x="0" y="0"/>
                </a:lnTo>
                <a:lnTo>
                  <a:pt x="3606238" y="0"/>
                </a:lnTo>
                <a:lnTo>
                  <a:pt x="3606238" y="319316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531181" y="6345686"/>
            <a:ext cx="10756819" cy="3941314"/>
          </a:xfrm>
          <a:custGeom>
            <a:avLst/>
            <a:gdLst/>
            <a:ahLst/>
            <a:cxnLst/>
            <a:rect r="r" b="b" t="t" l="l"/>
            <a:pathLst>
              <a:path h="3941314" w="10756819">
                <a:moveTo>
                  <a:pt x="0" y="0"/>
                </a:moveTo>
                <a:lnTo>
                  <a:pt x="10756819" y="0"/>
                </a:lnTo>
                <a:lnTo>
                  <a:pt x="10756819" y="3941314"/>
                </a:lnTo>
                <a:lnTo>
                  <a:pt x="0" y="3941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06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31181" y="817943"/>
            <a:ext cx="10756819" cy="6618619"/>
          </a:xfrm>
          <a:custGeom>
            <a:avLst/>
            <a:gdLst/>
            <a:ahLst/>
            <a:cxnLst/>
            <a:rect r="r" b="b" t="t" l="l"/>
            <a:pathLst>
              <a:path h="6618619" w="10756819">
                <a:moveTo>
                  <a:pt x="0" y="0"/>
                </a:moveTo>
                <a:lnTo>
                  <a:pt x="10756819" y="0"/>
                </a:lnTo>
                <a:lnTo>
                  <a:pt x="10756819" y="6618620"/>
                </a:lnTo>
                <a:lnTo>
                  <a:pt x="0" y="6618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70" r="0" b="-51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817943"/>
            <a:ext cx="7531181" cy="5020495"/>
          </a:xfrm>
          <a:custGeom>
            <a:avLst/>
            <a:gdLst/>
            <a:ahLst/>
            <a:cxnLst/>
            <a:rect r="r" b="b" t="t" l="l"/>
            <a:pathLst>
              <a:path h="5020495" w="7531181">
                <a:moveTo>
                  <a:pt x="0" y="0"/>
                </a:moveTo>
                <a:lnTo>
                  <a:pt x="7531181" y="0"/>
                </a:lnTo>
                <a:lnTo>
                  <a:pt x="7531181" y="5020496"/>
                </a:lnTo>
                <a:lnTo>
                  <a:pt x="0" y="50204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1205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1845384" y="7043045"/>
            <a:ext cx="10814325" cy="96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4"/>
              </a:lnSpc>
            </a:pPr>
            <a:r>
              <a:rPr lang="en-US" sz="5218" spc="224">
                <a:solidFill>
                  <a:srgbClr val="152225"/>
                </a:solidFill>
                <a:latin typeface="芫荽"/>
                <a:ea typeface="芫荽"/>
                <a:cs typeface="芫荽"/>
                <a:sym typeface="芫荽"/>
              </a:rPr>
              <a:t>程式介紹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16289" y="7436563"/>
            <a:ext cx="3606238" cy="3193160"/>
          </a:xfrm>
          <a:custGeom>
            <a:avLst/>
            <a:gdLst/>
            <a:ahLst/>
            <a:cxnLst/>
            <a:rect r="r" b="b" t="t" l="l"/>
            <a:pathLst>
              <a:path h="3193160" w="3606238">
                <a:moveTo>
                  <a:pt x="0" y="0"/>
                </a:moveTo>
                <a:lnTo>
                  <a:pt x="3606237" y="0"/>
                </a:lnTo>
                <a:lnTo>
                  <a:pt x="3606237" y="3193159"/>
                </a:lnTo>
                <a:lnTo>
                  <a:pt x="0" y="319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true" rot="0">
            <a:off x="-245043" y="-370928"/>
            <a:ext cx="3606238" cy="3193160"/>
          </a:xfrm>
          <a:custGeom>
            <a:avLst/>
            <a:gdLst/>
            <a:ahLst/>
            <a:cxnLst/>
            <a:rect r="r" b="b" t="t" l="l"/>
            <a:pathLst>
              <a:path h="3193160" w="3606238">
                <a:moveTo>
                  <a:pt x="3606238" y="3193160"/>
                </a:moveTo>
                <a:lnTo>
                  <a:pt x="0" y="3193160"/>
                </a:lnTo>
                <a:lnTo>
                  <a:pt x="0" y="0"/>
                </a:lnTo>
                <a:lnTo>
                  <a:pt x="3606238" y="0"/>
                </a:lnTo>
                <a:lnTo>
                  <a:pt x="3606238" y="319316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892953" y="1711383"/>
            <a:ext cx="9366347" cy="5725179"/>
          </a:xfrm>
          <a:custGeom>
            <a:avLst/>
            <a:gdLst/>
            <a:ahLst/>
            <a:cxnLst/>
            <a:rect r="r" b="b" t="t" l="l"/>
            <a:pathLst>
              <a:path h="5725179" w="9366347">
                <a:moveTo>
                  <a:pt x="0" y="0"/>
                </a:moveTo>
                <a:lnTo>
                  <a:pt x="9366347" y="0"/>
                </a:lnTo>
                <a:lnTo>
                  <a:pt x="9366347" y="5725180"/>
                </a:lnTo>
                <a:lnTo>
                  <a:pt x="0" y="5725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92953" y="7436563"/>
            <a:ext cx="9366347" cy="1460737"/>
          </a:xfrm>
          <a:custGeom>
            <a:avLst/>
            <a:gdLst/>
            <a:ahLst/>
            <a:cxnLst/>
            <a:rect r="r" b="b" t="t" l="l"/>
            <a:pathLst>
              <a:path h="1460737" w="9366347">
                <a:moveTo>
                  <a:pt x="0" y="0"/>
                </a:moveTo>
                <a:lnTo>
                  <a:pt x="9366347" y="0"/>
                </a:lnTo>
                <a:lnTo>
                  <a:pt x="9366347" y="1460737"/>
                </a:lnTo>
                <a:lnTo>
                  <a:pt x="0" y="14607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5680" r="-2065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1412432" y="3057640"/>
            <a:ext cx="10814325" cy="96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4"/>
              </a:lnSpc>
            </a:pPr>
            <a:r>
              <a:rPr lang="en-US" sz="5218" spc="224">
                <a:solidFill>
                  <a:srgbClr val="152225"/>
                </a:solidFill>
                <a:latin typeface="芫荽"/>
                <a:ea typeface="芫荽"/>
                <a:cs typeface="芫荽"/>
                <a:sym typeface="芫荽"/>
              </a:rPr>
              <a:t>程式介紹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DAGlvK4Ovbw</dc:identifier>
  <dcterms:modified xsi:type="dcterms:W3CDTF">2011-08-01T06:04:30Z</dcterms:modified>
  <cp:revision>1</cp:revision>
  <dc:title>資工1B_第4組_圖書館書籍查詢系統</dc:title>
</cp:coreProperties>
</file>